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69"/>
  </p:notesMasterIdLst>
  <p:handoutMasterIdLst>
    <p:handoutMasterId r:id="rId70"/>
  </p:handoutMasterIdLst>
  <p:sldIdLst>
    <p:sldId id="283" r:id="rId5"/>
    <p:sldId id="357" r:id="rId6"/>
    <p:sldId id="260" r:id="rId7"/>
    <p:sldId id="277" r:id="rId8"/>
    <p:sldId id="291" r:id="rId9"/>
    <p:sldId id="343" r:id="rId10"/>
    <p:sldId id="342" r:id="rId11"/>
    <p:sldId id="294" r:id="rId12"/>
    <p:sldId id="295" r:id="rId13"/>
    <p:sldId id="293" r:id="rId14"/>
    <p:sldId id="292" r:id="rId15"/>
    <p:sldId id="358" r:id="rId16"/>
    <p:sldId id="344" r:id="rId17"/>
    <p:sldId id="316" r:id="rId18"/>
    <p:sldId id="296" r:id="rId19"/>
    <p:sldId id="298" r:id="rId20"/>
    <p:sldId id="318" r:id="rId21"/>
    <p:sldId id="359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84" r:id="rId30"/>
    <p:sldId id="385" r:id="rId31"/>
    <p:sldId id="386" r:id="rId32"/>
    <p:sldId id="387" r:id="rId33"/>
    <p:sldId id="388" r:id="rId34"/>
    <p:sldId id="389" r:id="rId35"/>
    <p:sldId id="390" r:id="rId36"/>
    <p:sldId id="391" r:id="rId37"/>
    <p:sldId id="393" r:id="rId38"/>
    <p:sldId id="394" r:id="rId39"/>
    <p:sldId id="395" r:id="rId40"/>
    <p:sldId id="396" r:id="rId41"/>
    <p:sldId id="397" r:id="rId42"/>
    <p:sldId id="398" r:id="rId43"/>
    <p:sldId id="399" r:id="rId44"/>
    <p:sldId id="400" r:id="rId45"/>
    <p:sldId id="401" r:id="rId46"/>
    <p:sldId id="402" r:id="rId47"/>
    <p:sldId id="403" r:id="rId48"/>
    <p:sldId id="404" r:id="rId49"/>
    <p:sldId id="405" r:id="rId50"/>
    <p:sldId id="406" r:id="rId51"/>
    <p:sldId id="367" r:id="rId52"/>
    <p:sldId id="368" r:id="rId53"/>
    <p:sldId id="369" r:id="rId54"/>
    <p:sldId id="370" r:id="rId55"/>
    <p:sldId id="371" r:id="rId56"/>
    <p:sldId id="372" r:id="rId57"/>
    <p:sldId id="373" r:id="rId58"/>
    <p:sldId id="374" r:id="rId59"/>
    <p:sldId id="375" r:id="rId60"/>
    <p:sldId id="376" r:id="rId61"/>
    <p:sldId id="377" r:id="rId62"/>
    <p:sldId id="378" r:id="rId63"/>
    <p:sldId id="379" r:id="rId64"/>
    <p:sldId id="380" r:id="rId65"/>
    <p:sldId id="381" r:id="rId66"/>
    <p:sldId id="382" r:id="rId67"/>
    <p:sldId id="280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85794" autoAdjust="0"/>
  </p:normalViewPr>
  <p:slideViewPr>
    <p:cSldViewPr snapToGrid="0">
      <p:cViewPr varScale="1">
        <p:scale>
          <a:sx n="72" d="100"/>
          <a:sy n="72" d="100"/>
        </p:scale>
        <p:origin x="79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9/19/2022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7869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3329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515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4962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20435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0419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9878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0693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126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1198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1815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25069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4408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455259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4787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8998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4154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46237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80227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8602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77166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7157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1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93897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3161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6373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8409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6242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34296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32325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29555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763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6133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26540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616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032748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18312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17234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67575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61949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84281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64765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1087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5085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47243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9915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</a:t>
            </a:r>
            <a:br>
              <a:rPr lang="en-US" noProof="0" dirty="0"/>
            </a:br>
            <a:r>
              <a:rPr lang="en-US" noProof="0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51B3958-3394-4790-BE99-52664DBCD31E}"/>
              </a:ext>
            </a:extLst>
          </p:cNvPr>
          <p:cNvSpPr>
            <a:spLocks noChangeAspect="1"/>
          </p:cNvSpPr>
          <p:nvPr userDrawn="1"/>
        </p:nvSpPr>
        <p:spPr>
          <a:xfrm>
            <a:off x="4656428" y="2651872"/>
            <a:ext cx="791896" cy="2303810"/>
          </a:xfrm>
          <a:custGeom>
            <a:avLst/>
            <a:gdLst>
              <a:gd name="connsiteX0" fmla="*/ 323315 w 791896"/>
              <a:gd name="connsiteY0" fmla="*/ 0 h 2303810"/>
              <a:gd name="connsiteX1" fmla="*/ 331046 w 791896"/>
              <a:gd name="connsiteY1" fmla="*/ 12386 h 2303810"/>
              <a:gd name="connsiteX2" fmla="*/ 317496 w 791896"/>
              <a:gd name="connsiteY2" fmla="*/ 31199 h 2303810"/>
              <a:gd name="connsiteX3" fmla="*/ 295541 w 791896"/>
              <a:gd name="connsiteY3" fmla="*/ 68105 h 2303810"/>
              <a:gd name="connsiteX4" fmla="*/ 308915 w 791896"/>
              <a:gd name="connsiteY4" fmla="*/ 46930 h 2303810"/>
              <a:gd name="connsiteX5" fmla="*/ 327508 w 791896"/>
              <a:gd name="connsiteY5" fmla="*/ 19756 h 2303810"/>
              <a:gd name="connsiteX6" fmla="*/ 331763 w 791896"/>
              <a:gd name="connsiteY6" fmla="*/ 13536 h 2303810"/>
              <a:gd name="connsiteX7" fmla="*/ 339476 w 791896"/>
              <a:gd name="connsiteY7" fmla="*/ 25894 h 2303810"/>
              <a:gd name="connsiteX8" fmla="*/ 375261 w 791896"/>
              <a:gd name="connsiteY8" fmla="*/ 102568 h 2303810"/>
              <a:gd name="connsiteX9" fmla="*/ 311775 w 791896"/>
              <a:gd name="connsiteY9" fmla="*/ 217118 h 2303810"/>
              <a:gd name="connsiteX10" fmla="*/ 334658 w 791896"/>
              <a:gd name="connsiteY10" fmla="*/ 178505 h 2303810"/>
              <a:gd name="connsiteX11" fmla="*/ 361831 w 791896"/>
              <a:gd name="connsiteY11" fmla="*/ 137029 h 2303810"/>
              <a:gd name="connsiteX12" fmla="*/ 379066 w 791896"/>
              <a:gd name="connsiteY12" fmla="*/ 110723 h 2303810"/>
              <a:gd name="connsiteX13" fmla="*/ 452722 w 791896"/>
              <a:gd name="connsiteY13" fmla="*/ 268540 h 2303810"/>
              <a:gd name="connsiteX14" fmla="*/ 605751 w 791896"/>
              <a:gd name="connsiteY14" fmla="*/ 1077491 h 2303810"/>
              <a:gd name="connsiteX15" fmla="*/ 605022 w 791896"/>
              <a:gd name="connsiteY15" fmla="*/ 1091915 h 2303810"/>
              <a:gd name="connsiteX16" fmla="*/ 624710 w 791896"/>
              <a:gd name="connsiteY16" fmla="*/ 1094727 h 2303810"/>
              <a:gd name="connsiteX17" fmla="*/ 643668 w 791896"/>
              <a:gd name="connsiteY17" fmla="*/ 1108516 h 2303810"/>
              <a:gd name="connsiteX18" fmla="*/ 652287 w 791896"/>
              <a:gd name="connsiteY18" fmla="*/ 1155051 h 2303810"/>
              <a:gd name="connsiteX19" fmla="*/ 685034 w 791896"/>
              <a:gd name="connsiteY19" fmla="*/ 1210206 h 2303810"/>
              <a:gd name="connsiteX20" fmla="*/ 698824 w 791896"/>
              <a:gd name="connsiteY20" fmla="*/ 1211460 h 2303810"/>
              <a:gd name="connsiteX21" fmla="*/ 698824 w 791896"/>
              <a:gd name="connsiteY21" fmla="*/ 1198142 h 2303810"/>
              <a:gd name="connsiteX22" fmla="*/ 712836 w 791896"/>
              <a:gd name="connsiteY22" fmla="*/ 1159220 h 2303810"/>
              <a:gd name="connsiteX23" fmla="*/ 712611 w 791896"/>
              <a:gd name="connsiteY23" fmla="*/ 1151606 h 2303810"/>
              <a:gd name="connsiteX24" fmla="*/ 726400 w 791896"/>
              <a:gd name="connsiteY24" fmla="*/ 1105068 h 2303810"/>
              <a:gd name="connsiteX25" fmla="*/ 745360 w 791896"/>
              <a:gd name="connsiteY25" fmla="*/ 1105068 h 2303810"/>
              <a:gd name="connsiteX26" fmla="*/ 774660 w 791896"/>
              <a:gd name="connsiteY26" fmla="*/ 1086110 h 2303810"/>
              <a:gd name="connsiteX27" fmla="*/ 778107 w 791896"/>
              <a:gd name="connsiteY27" fmla="*/ 1161947 h 2303810"/>
              <a:gd name="connsiteX28" fmla="*/ 769490 w 791896"/>
              <a:gd name="connsiteY28" fmla="*/ 1198142 h 2303810"/>
              <a:gd name="connsiteX29" fmla="*/ 759149 w 791896"/>
              <a:gd name="connsiteY29" fmla="*/ 1232613 h 2303810"/>
              <a:gd name="connsiteX30" fmla="*/ 753977 w 791896"/>
              <a:gd name="connsiteY30" fmla="*/ 1289492 h 2303810"/>
              <a:gd name="connsiteX31" fmla="*/ 752254 w 791896"/>
              <a:gd name="connsiteY31" fmla="*/ 1318792 h 2303810"/>
              <a:gd name="connsiteX32" fmla="*/ 748807 w 791896"/>
              <a:gd name="connsiteY32" fmla="*/ 1348094 h 2303810"/>
              <a:gd name="connsiteX33" fmla="*/ 741457 w 791896"/>
              <a:gd name="connsiteY33" fmla="*/ 1352994 h 2303810"/>
              <a:gd name="connsiteX34" fmla="*/ 741913 w 791896"/>
              <a:gd name="connsiteY34" fmla="*/ 1354986 h 2303810"/>
              <a:gd name="connsiteX35" fmla="*/ 748954 w 791896"/>
              <a:gd name="connsiteY35" fmla="*/ 1350293 h 2303810"/>
              <a:gd name="connsiteX36" fmla="*/ 752254 w 791896"/>
              <a:gd name="connsiteY36" fmla="*/ 1322239 h 2303810"/>
              <a:gd name="connsiteX37" fmla="*/ 753977 w 791896"/>
              <a:gd name="connsiteY37" fmla="*/ 1292939 h 2303810"/>
              <a:gd name="connsiteX38" fmla="*/ 759149 w 791896"/>
              <a:gd name="connsiteY38" fmla="*/ 1236060 h 2303810"/>
              <a:gd name="connsiteX39" fmla="*/ 769490 w 791896"/>
              <a:gd name="connsiteY39" fmla="*/ 1201589 h 2303810"/>
              <a:gd name="connsiteX40" fmla="*/ 778107 w 791896"/>
              <a:gd name="connsiteY40" fmla="*/ 1165395 h 2303810"/>
              <a:gd name="connsiteX41" fmla="*/ 791896 w 791896"/>
              <a:gd name="connsiteY41" fmla="*/ 1175736 h 2303810"/>
              <a:gd name="connsiteX42" fmla="*/ 790173 w 791896"/>
              <a:gd name="connsiteY42" fmla="*/ 1201589 h 2303810"/>
              <a:gd name="connsiteX43" fmla="*/ 786726 w 791896"/>
              <a:gd name="connsiteY43" fmla="*/ 1227443 h 2303810"/>
              <a:gd name="connsiteX44" fmla="*/ 785002 w 791896"/>
              <a:gd name="connsiteY44" fmla="*/ 1275704 h 2303810"/>
              <a:gd name="connsiteX45" fmla="*/ 781554 w 791896"/>
              <a:gd name="connsiteY45" fmla="*/ 1332581 h 2303810"/>
              <a:gd name="connsiteX46" fmla="*/ 772937 w 791896"/>
              <a:gd name="connsiteY46" fmla="*/ 1392907 h 2303810"/>
              <a:gd name="connsiteX47" fmla="*/ 762596 w 791896"/>
              <a:gd name="connsiteY47" fmla="*/ 1456679 h 2303810"/>
              <a:gd name="connsiteX48" fmla="*/ 750530 w 791896"/>
              <a:gd name="connsiteY48" fmla="*/ 1518727 h 2303810"/>
              <a:gd name="connsiteX49" fmla="*/ 728124 w 791896"/>
              <a:gd name="connsiteY49" fmla="*/ 1649719 h 2303810"/>
              <a:gd name="connsiteX50" fmla="*/ 707441 w 791896"/>
              <a:gd name="connsiteY50" fmla="*/ 1661785 h 2303810"/>
              <a:gd name="connsiteX51" fmla="*/ 681587 w 791896"/>
              <a:gd name="connsiteY51" fmla="*/ 1737623 h 2303810"/>
              <a:gd name="connsiteX52" fmla="*/ 674692 w 791896"/>
              <a:gd name="connsiteY52" fmla="*/ 1810013 h 2303810"/>
              <a:gd name="connsiteX53" fmla="*/ 671245 w 791896"/>
              <a:gd name="connsiteY53" fmla="*/ 1820355 h 2303810"/>
              <a:gd name="connsiteX54" fmla="*/ 641945 w 791896"/>
              <a:gd name="connsiteY54" fmla="*/ 1899639 h 2303810"/>
              <a:gd name="connsiteX55" fmla="*/ 633327 w 791896"/>
              <a:gd name="connsiteY55" fmla="*/ 1906534 h 2303810"/>
              <a:gd name="connsiteX56" fmla="*/ 597132 w 791896"/>
              <a:gd name="connsiteY56" fmla="*/ 1990988 h 2303810"/>
              <a:gd name="connsiteX57" fmla="*/ 635051 w 791896"/>
              <a:gd name="connsiteY57" fmla="*/ 1906534 h 2303810"/>
              <a:gd name="connsiteX58" fmla="*/ 643668 w 791896"/>
              <a:gd name="connsiteY58" fmla="*/ 1899639 h 2303810"/>
              <a:gd name="connsiteX59" fmla="*/ 588513 w 791896"/>
              <a:gd name="connsiteY59" fmla="*/ 2056484 h 2303810"/>
              <a:gd name="connsiteX60" fmla="*/ 559214 w 791896"/>
              <a:gd name="connsiteY60" fmla="*/ 2071997 h 2303810"/>
              <a:gd name="connsiteX61" fmla="*/ 553137 w 791896"/>
              <a:gd name="connsiteY61" fmla="*/ 2084152 h 2303810"/>
              <a:gd name="connsiteX62" fmla="*/ 554044 w 791896"/>
              <a:gd name="connsiteY62" fmla="*/ 2085784 h 2303810"/>
              <a:gd name="connsiteX63" fmla="*/ 560938 w 791896"/>
              <a:gd name="connsiteY63" fmla="*/ 2071996 h 2303810"/>
              <a:gd name="connsiteX64" fmla="*/ 590238 w 791896"/>
              <a:gd name="connsiteY64" fmla="*/ 2056484 h 2303810"/>
              <a:gd name="connsiteX65" fmla="*/ 569555 w 791896"/>
              <a:gd name="connsiteY65" fmla="*/ 2115086 h 2303810"/>
              <a:gd name="connsiteX66" fmla="*/ 531636 w 791896"/>
              <a:gd name="connsiteY66" fmla="*/ 2184029 h 2303810"/>
              <a:gd name="connsiteX67" fmla="*/ 512678 w 791896"/>
              <a:gd name="connsiteY67" fmla="*/ 2218501 h 2303810"/>
              <a:gd name="connsiteX68" fmla="*/ 491995 w 791896"/>
              <a:gd name="connsiteY68" fmla="*/ 2252972 h 2303810"/>
              <a:gd name="connsiteX69" fmla="*/ 476482 w 791896"/>
              <a:gd name="connsiteY69" fmla="*/ 2278825 h 2303810"/>
              <a:gd name="connsiteX70" fmla="*/ 465282 w 791896"/>
              <a:gd name="connsiteY70" fmla="*/ 2303810 h 2303810"/>
              <a:gd name="connsiteX71" fmla="*/ 390435 w 791896"/>
              <a:gd name="connsiteY71" fmla="*/ 2210761 h 2303810"/>
              <a:gd name="connsiteX72" fmla="*/ 388540 w 791896"/>
              <a:gd name="connsiteY72" fmla="*/ 2207971 h 2303810"/>
              <a:gd name="connsiteX73" fmla="*/ 405816 w 791896"/>
              <a:gd name="connsiteY73" fmla="*/ 2177135 h 2303810"/>
              <a:gd name="connsiteX74" fmla="*/ 452352 w 791896"/>
              <a:gd name="connsiteY74" fmla="*/ 2094403 h 2303810"/>
              <a:gd name="connsiteX75" fmla="*/ 469587 w 791896"/>
              <a:gd name="connsiteY75" fmla="*/ 2063379 h 2303810"/>
              <a:gd name="connsiteX76" fmla="*/ 483376 w 791896"/>
              <a:gd name="connsiteY76" fmla="*/ 2034079 h 2303810"/>
              <a:gd name="connsiteX77" fmla="*/ 505783 w 791896"/>
              <a:gd name="connsiteY77" fmla="*/ 1978924 h 2303810"/>
              <a:gd name="connsiteX78" fmla="*/ 554044 w 791896"/>
              <a:gd name="connsiteY78" fmla="*/ 1873785 h 2303810"/>
              <a:gd name="connsiteX79" fmla="*/ 573002 w 791896"/>
              <a:gd name="connsiteY79" fmla="*/ 1803119 h 2303810"/>
              <a:gd name="connsiteX80" fmla="*/ 619540 w 791896"/>
              <a:gd name="connsiteY80" fmla="*/ 1661785 h 2303810"/>
              <a:gd name="connsiteX81" fmla="*/ 640223 w 791896"/>
              <a:gd name="connsiteY81" fmla="*/ 1551476 h 2303810"/>
              <a:gd name="connsiteX82" fmla="*/ 667800 w 791896"/>
              <a:gd name="connsiteY82" fmla="*/ 1418760 h 2303810"/>
              <a:gd name="connsiteX83" fmla="*/ 674018 w 791896"/>
              <a:gd name="connsiteY83" fmla="*/ 1395448 h 2303810"/>
              <a:gd name="connsiteX84" fmla="*/ 669523 w 791896"/>
              <a:gd name="connsiteY84" fmla="*/ 1394630 h 2303810"/>
              <a:gd name="connsiteX85" fmla="*/ 671245 w 791896"/>
              <a:gd name="connsiteY85" fmla="*/ 1351541 h 2303810"/>
              <a:gd name="connsiteX86" fmla="*/ 672163 w 791896"/>
              <a:gd name="connsiteY86" fmla="*/ 1348329 h 2303810"/>
              <a:gd name="connsiteX87" fmla="*/ 670959 w 791896"/>
              <a:gd name="connsiteY87" fmla="*/ 1348396 h 2303810"/>
              <a:gd name="connsiteX88" fmla="*/ 668779 w 791896"/>
              <a:gd name="connsiteY88" fmla="*/ 1348517 h 2303810"/>
              <a:gd name="connsiteX89" fmla="*/ 669523 w 791896"/>
              <a:gd name="connsiteY89" fmla="*/ 1356711 h 2303810"/>
              <a:gd name="connsiteX90" fmla="*/ 667800 w 791896"/>
              <a:gd name="connsiteY90" fmla="*/ 1399801 h 2303810"/>
              <a:gd name="connsiteX91" fmla="*/ 660906 w 791896"/>
              <a:gd name="connsiteY91" fmla="*/ 1425654 h 2303810"/>
              <a:gd name="connsiteX92" fmla="*/ 619540 w 791896"/>
              <a:gd name="connsiteY92" fmla="*/ 1491150 h 2303810"/>
              <a:gd name="connsiteX93" fmla="*/ 609198 w 791896"/>
              <a:gd name="connsiteY93" fmla="*/ 1548029 h 2303810"/>
              <a:gd name="connsiteX94" fmla="*/ 598857 w 791896"/>
              <a:gd name="connsiteY94" fmla="*/ 1566988 h 2303810"/>
              <a:gd name="connsiteX95" fmla="*/ 581621 w 791896"/>
              <a:gd name="connsiteY95" fmla="*/ 1649719 h 2303810"/>
              <a:gd name="connsiteX96" fmla="*/ 562661 w 791896"/>
              <a:gd name="connsiteY96" fmla="*/ 1715215 h 2303810"/>
              <a:gd name="connsiteX97" fmla="*/ 541978 w 791896"/>
              <a:gd name="connsiteY97" fmla="*/ 1778989 h 2303810"/>
              <a:gd name="connsiteX98" fmla="*/ 529914 w 791896"/>
              <a:gd name="connsiteY98" fmla="*/ 1828972 h 2303810"/>
              <a:gd name="connsiteX99" fmla="*/ 516125 w 791896"/>
              <a:gd name="connsiteY99" fmla="*/ 1880679 h 2303810"/>
              <a:gd name="connsiteX100" fmla="*/ 527121 w 791896"/>
              <a:gd name="connsiteY100" fmla="*/ 1863574 h 2303810"/>
              <a:gd name="connsiteX101" fmla="*/ 536808 w 791896"/>
              <a:gd name="connsiteY101" fmla="*/ 1827247 h 2303810"/>
              <a:gd name="connsiteX102" fmla="*/ 545425 w 791896"/>
              <a:gd name="connsiteY102" fmla="*/ 1775540 h 2303810"/>
              <a:gd name="connsiteX103" fmla="*/ 566108 w 791896"/>
              <a:gd name="connsiteY103" fmla="*/ 1711768 h 2303810"/>
              <a:gd name="connsiteX104" fmla="*/ 585068 w 791896"/>
              <a:gd name="connsiteY104" fmla="*/ 1646272 h 2303810"/>
              <a:gd name="connsiteX105" fmla="*/ 602304 w 791896"/>
              <a:gd name="connsiteY105" fmla="*/ 1563540 h 2303810"/>
              <a:gd name="connsiteX106" fmla="*/ 612645 w 791896"/>
              <a:gd name="connsiteY106" fmla="*/ 1544580 h 2303810"/>
              <a:gd name="connsiteX107" fmla="*/ 622987 w 791896"/>
              <a:gd name="connsiteY107" fmla="*/ 1487703 h 2303810"/>
              <a:gd name="connsiteX108" fmla="*/ 664353 w 791896"/>
              <a:gd name="connsiteY108" fmla="*/ 1422207 h 2303810"/>
              <a:gd name="connsiteX109" fmla="*/ 636776 w 791896"/>
              <a:gd name="connsiteY109" fmla="*/ 1554922 h 2303810"/>
              <a:gd name="connsiteX110" fmla="*/ 616093 w 791896"/>
              <a:gd name="connsiteY110" fmla="*/ 1665231 h 2303810"/>
              <a:gd name="connsiteX111" fmla="*/ 569555 w 791896"/>
              <a:gd name="connsiteY111" fmla="*/ 1806564 h 2303810"/>
              <a:gd name="connsiteX112" fmla="*/ 560348 w 791896"/>
              <a:gd name="connsiteY112" fmla="*/ 1820885 h 2303810"/>
              <a:gd name="connsiteX113" fmla="*/ 556412 w 791896"/>
              <a:gd name="connsiteY113" fmla="*/ 1842330 h 2303810"/>
              <a:gd name="connsiteX114" fmla="*/ 543702 w 791896"/>
              <a:gd name="connsiteY114" fmla="*/ 1878956 h 2303810"/>
              <a:gd name="connsiteX115" fmla="*/ 495442 w 791896"/>
              <a:gd name="connsiteY115" fmla="*/ 1984094 h 2303810"/>
              <a:gd name="connsiteX116" fmla="*/ 473034 w 791896"/>
              <a:gd name="connsiteY116" fmla="*/ 2039248 h 2303810"/>
              <a:gd name="connsiteX117" fmla="*/ 459246 w 791896"/>
              <a:gd name="connsiteY117" fmla="*/ 2068550 h 2303810"/>
              <a:gd name="connsiteX118" fmla="*/ 442010 w 791896"/>
              <a:gd name="connsiteY118" fmla="*/ 2099575 h 2303810"/>
              <a:gd name="connsiteX119" fmla="*/ 395474 w 791896"/>
              <a:gd name="connsiteY119" fmla="*/ 2182306 h 2303810"/>
              <a:gd name="connsiteX120" fmla="*/ 384460 w 791896"/>
              <a:gd name="connsiteY120" fmla="*/ 2201965 h 2303810"/>
              <a:gd name="connsiteX121" fmla="*/ 366366 w 791896"/>
              <a:gd name="connsiteY121" fmla="*/ 2175324 h 2303810"/>
              <a:gd name="connsiteX122" fmla="*/ 385983 w 791896"/>
              <a:gd name="connsiteY122" fmla="*/ 2146987 h 2303810"/>
              <a:gd name="connsiteX123" fmla="*/ 392027 w 791896"/>
              <a:gd name="connsiteY123" fmla="*/ 2139216 h 2303810"/>
              <a:gd name="connsiteX124" fmla="*/ 392890 w 791896"/>
              <a:gd name="connsiteY124" fmla="*/ 2137010 h 2303810"/>
              <a:gd name="connsiteX125" fmla="*/ 385983 w 791896"/>
              <a:gd name="connsiteY125" fmla="*/ 2146987 h 2303810"/>
              <a:gd name="connsiteX126" fmla="*/ 369405 w 791896"/>
              <a:gd name="connsiteY126" fmla="*/ 2168302 h 2303810"/>
              <a:gd name="connsiteX127" fmla="*/ 365656 w 791896"/>
              <a:gd name="connsiteY127" fmla="*/ 2174279 h 2303810"/>
              <a:gd name="connsiteX128" fmla="*/ 342348 w 791896"/>
              <a:gd name="connsiteY128" fmla="*/ 2139962 h 2303810"/>
              <a:gd name="connsiteX129" fmla="*/ 353460 w 791896"/>
              <a:gd name="connsiteY129" fmla="*/ 2118317 h 2303810"/>
              <a:gd name="connsiteX130" fmla="*/ 386855 w 791896"/>
              <a:gd name="connsiteY130" fmla="*/ 2044418 h 2303810"/>
              <a:gd name="connsiteX131" fmla="*/ 455799 w 791896"/>
              <a:gd name="connsiteY131" fmla="*/ 1887573 h 2303810"/>
              <a:gd name="connsiteX132" fmla="*/ 476051 w 791896"/>
              <a:gd name="connsiteY132" fmla="*/ 1823800 h 2303810"/>
              <a:gd name="connsiteX133" fmla="*/ 482661 w 791896"/>
              <a:gd name="connsiteY133" fmla="*/ 1798854 h 2303810"/>
              <a:gd name="connsiteX134" fmla="*/ 432378 w 791896"/>
              <a:gd name="connsiteY134" fmla="*/ 1936237 h 2303810"/>
              <a:gd name="connsiteX135" fmla="*/ 336746 w 791896"/>
              <a:gd name="connsiteY135" fmla="*/ 2131714 h 2303810"/>
              <a:gd name="connsiteX136" fmla="*/ 312848 w 791896"/>
              <a:gd name="connsiteY136" fmla="*/ 2096527 h 2303810"/>
              <a:gd name="connsiteX137" fmla="*/ 241698 w 791896"/>
              <a:gd name="connsiteY137" fmla="*/ 1970494 h 2303810"/>
              <a:gd name="connsiteX138" fmla="*/ 130146 w 791896"/>
              <a:gd name="connsiteY138" fmla="*/ 1695903 h 2303810"/>
              <a:gd name="connsiteX139" fmla="*/ 65788 w 791896"/>
              <a:gd name="connsiteY139" fmla="*/ 1428464 h 2303810"/>
              <a:gd name="connsiteX140" fmla="*/ 57207 w 791896"/>
              <a:gd name="connsiteY140" fmla="*/ 1366967 h 2303810"/>
              <a:gd name="connsiteX141" fmla="*/ 50057 w 791896"/>
              <a:gd name="connsiteY141" fmla="*/ 1309760 h 2303810"/>
              <a:gd name="connsiteX142" fmla="*/ 44336 w 791896"/>
              <a:gd name="connsiteY142" fmla="*/ 1256845 h 2303810"/>
              <a:gd name="connsiteX143" fmla="*/ 41476 w 791896"/>
              <a:gd name="connsiteY143" fmla="*/ 1232532 h 2303810"/>
              <a:gd name="connsiteX144" fmla="*/ 40045 w 791896"/>
              <a:gd name="connsiteY144" fmla="*/ 1209649 h 2303810"/>
              <a:gd name="connsiteX145" fmla="*/ 34324 w 791896"/>
              <a:gd name="connsiteY145" fmla="*/ 1130991 h 2303810"/>
              <a:gd name="connsiteX146" fmla="*/ 30034 w 791896"/>
              <a:gd name="connsiteY146" fmla="*/ 1079505 h 2303810"/>
              <a:gd name="connsiteX147" fmla="*/ 23599 w 791896"/>
              <a:gd name="connsiteY147" fmla="*/ 1058411 h 2303810"/>
              <a:gd name="connsiteX148" fmla="*/ 12872 w 791896"/>
              <a:gd name="connsiteY148" fmla="*/ 1073785 h 2303810"/>
              <a:gd name="connsiteX149" fmla="*/ 62927 w 791896"/>
              <a:gd name="connsiteY149" fmla="*/ 1517134 h 2303810"/>
              <a:gd name="connsiteX150" fmla="*/ 200223 w 791896"/>
              <a:gd name="connsiteY150" fmla="*/ 1927589 h 2303810"/>
              <a:gd name="connsiteX151" fmla="*/ 307485 w 791896"/>
              <a:gd name="connsiteY151" fmla="*/ 2122091 h 2303810"/>
              <a:gd name="connsiteX152" fmla="*/ 327552 w 791896"/>
              <a:gd name="connsiteY152" fmla="*/ 2150508 h 2303810"/>
              <a:gd name="connsiteX153" fmla="*/ 326603 w 791896"/>
              <a:gd name="connsiteY153" fmla="*/ 2152447 h 2303810"/>
              <a:gd name="connsiteX154" fmla="*/ 318895 w 791896"/>
              <a:gd name="connsiteY154" fmla="*/ 2164633 h 2303810"/>
              <a:gd name="connsiteX155" fmla="*/ 289505 w 791896"/>
              <a:gd name="connsiteY155" fmla="*/ 2123617 h 2303810"/>
              <a:gd name="connsiteX156" fmla="*/ 169363 w 791896"/>
              <a:gd name="connsiteY156" fmla="*/ 1898316 h 2303810"/>
              <a:gd name="connsiteX157" fmla="*/ 133618 w 791896"/>
              <a:gd name="connsiteY157" fmla="*/ 1809378 h 2303810"/>
              <a:gd name="connsiteX158" fmla="*/ 128715 w 791896"/>
              <a:gd name="connsiteY158" fmla="*/ 1791725 h 2303810"/>
              <a:gd name="connsiteX159" fmla="*/ 118704 w 791896"/>
              <a:gd name="connsiteY159" fmla="*/ 1760261 h 2303810"/>
              <a:gd name="connsiteX160" fmla="*/ 97251 w 791896"/>
              <a:gd name="connsiteY160" fmla="*/ 1698764 h 2303810"/>
              <a:gd name="connsiteX161" fmla="*/ 78660 w 791896"/>
              <a:gd name="connsiteY161" fmla="*/ 1637267 h 2303810"/>
              <a:gd name="connsiteX162" fmla="*/ 67167 w 791896"/>
              <a:gd name="connsiteY162" fmla="*/ 1592343 h 2303810"/>
              <a:gd name="connsiteX163" fmla="*/ 42792 w 791896"/>
              <a:gd name="connsiteY163" fmla="*/ 1477612 h 2303810"/>
              <a:gd name="connsiteX164" fmla="*/ 28603 w 791896"/>
              <a:gd name="connsiteY164" fmla="*/ 1388420 h 2303810"/>
              <a:gd name="connsiteX165" fmla="*/ 21453 w 791896"/>
              <a:gd name="connsiteY165" fmla="*/ 1325493 h 2303810"/>
              <a:gd name="connsiteX166" fmla="*/ 17162 w 791896"/>
              <a:gd name="connsiteY166" fmla="*/ 1262566 h 2303810"/>
              <a:gd name="connsiteX167" fmla="*/ 14302 w 791896"/>
              <a:gd name="connsiteY167" fmla="*/ 1231102 h 2303810"/>
              <a:gd name="connsiteX168" fmla="*/ 12872 w 791896"/>
              <a:gd name="connsiteY168" fmla="*/ 1199639 h 2303810"/>
              <a:gd name="connsiteX169" fmla="*/ 10012 w 791896"/>
              <a:gd name="connsiteY169" fmla="*/ 1138141 h 2303810"/>
              <a:gd name="connsiteX170" fmla="*/ 17520 w 791896"/>
              <a:gd name="connsiteY170" fmla="*/ 903774 h 2303810"/>
              <a:gd name="connsiteX171" fmla="*/ 38928 w 791896"/>
              <a:gd name="connsiteY171" fmla="*/ 702431 h 2303810"/>
              <a:gd name="connsiteX172" fmla="*/ 38614 w 791896"/>
              <a:gd name="connsiteY172" fmla="*/ 703374 h 2303810"/>
              <a:gd name="connsiteX173" fmla="*/ 0 w 791896"/>
              <a:gd name="connsiteY173" fmla="*/ 1063774 h 2303810"/>
              <a:gd name="connsiteX174" fmla="*/ 157318 w 791896"/>
              <a:gd name="connsiteY174" fmla="*/ 321521 h 2303810"/>
              <a:gd name="connsiteX175" fmla="*/ 238836 w 791896"/>
              <a:gd name="connsiteY175" fmla="*/ 142751 h 2303810"/>
              <a:gd name="connsiteX176" fmla="*/ 291886 w 791896"/>
              <a:gd name="connsiteY176" fmla="*/ 48181 h 2303810"/>
              <a:gd name="connsiteX177" fmla="*/ 323315 w 791896"/>
              <a:gd name="connsiteY177" fmla="*/ 0 h 2303810"/>
              <a:gd name="connsiteX178" fmla="*/ 296223 w 791896"/>
              <a:gd name="connsiteY178" fmla="*/ 73499 h 2303810"/>
              <a:gd name="connsiteX179" fmla="*/ 291993 w 791896"/>
              <a:gd name="connsiteY179" fmla="*/ 74071 h 2303810"/>
              <a:gd name="connsiteX180" fmla="*/ 226502 w 791896"/>
              <a:gd name="connsiteY180" fmla="*/ 184159 h 2303810"/>
              <a:gd name="connsiteX181" fmla="*/ 87418 w 791896"/>
              <a:gd name="connsiteY181" fmla="*/ 516895 h 2303810"/>
              <a:gd name="connsiteX182" fmla="*/ 47497 w 791896"/>
              <a:gd name="connsiteY182" fmla="*/ 671472 h 2303810"/>
              <a:gd name="connsiteX183" fmla="*/ 49876 w 791896"/>
              <a:gd name="connsiteY183" fmla="*/ 664938 h 2303810"/>
              <a:gd name="connsiteX184" fmla="*/ 58638 w 791896"/>
              <a:gd name="connsiteY184" fmla="*/ 639016 h 2303810"/>
              <a:gd name="connsiteX185" fmla="*/ 153028 w 791896"/>
              <a:gd name="connsiteY185" fmla="*/ 367286 h 2303810"/>
              <a:gd name="connsiteX186" fmla="*/ 268870 w 791896"/>
              <a:gd name="connsiteY186" fmla="*/ 125588 h 2303810"/>
              <a:gd name="connsiteX187" fmla="*/ 296223 w 791896"/>
              <a:gd name="connsiteY187" fmla="*/ 73499 h 2303810"/>
              <a:gd name="connsiteX188" fmla="*/ 650562 w 791896"/>
              <a:gd name="connsiteY188" fmla="*/ 1220547 h 2303810"/>
              <a:gd name="connsiteX189" fmla="*/ 639267 w 791896"/>
              <a:gd name="connsiteY189" fmla="*/ 1247245 h 2303810"/>
              <a:gd name="connsiteX190" fmla="*/ 635051 w 791896"/>
              <a:gd name="connsiteY190" fmla="*/ 1286045 h 2303810"/>
              <a:gd name="connsiteX191" fmla="*/ 629613 w 791896"/>
              <a:gd name="connsiteY191" fmla="*/ 1267919 h 2303810"/>
              <a:gd name="connsiteX192" fmla="*/ 627625 w 791896"/>
              <a:gd name="connsiteY192" fmla="*/ 1270478 h 2303810"/>
              <a:gd name="connsiteX193" fmla="*/ 633328 w 791896"/>
              <a:gd name="connsiteY193" fmla="*/ 1289492 h 2303810"/>
              <a:gd name="connsiteX194" fmla="*/ 629881 w 791896"/>
              <a:gd name="connsiteY194" fmla="*/ 1317070 h 2303810"/>
              <a:gd name="connsiteX195" fmla="*/ 636776 w 791896"/>
              <a:gd name="connsiteY195" fmla="*/ 1339475 h 2303810"/>
              <a:gd name="connsiteX196" fmla="*/ 642119 w 791896"/>
              <a:gd name="connsiteY196" fmla="*/ 1339178 h 2303810"/>
              <a:gd name="connsiteX197" fmla="*/ 638498 w 791896"/>
              <a:gd name="connsiteY197" fmla="*/ 1327409 h 2303810"/>
              <a:gd name="connsiteX198" fmla="*/ 641945 w 791896"/>
              <a:gd name="connsiteY198" fmla="*/ 1299832 h 2303810"/>
              <a:gd name="connsiteX199" fmla="*/ 650562 w 791896"/>
              <a:gd name="connsiteY199" fmla="*/ 1220547 h 2303810"/>
              <a:gd name="connsiteX200" fmla="*/ 724677 w 791896"/>
              <a:gd name="connsiteY200" fmla="*/ 1294662 h 2303810"/>
              <a:gd name="connsiteX201" fmla="*/ 714336 w 791896"/>
              <a:gd name="connsiteY201" fmla="*/ 1317070 h 2303810"/>
              <a:gd name="connsiteX202" fmla="*/ 711965 w 791896"/>
              <a:gd name="connsiteY202" fmla="*/ 1364036 h 2303810"/>
              <a:gd name="connsiteX203" fmla="*/ 710889 w 791896"/>
              <a:gd name="connsiteY203" fmla="*/ 1408418 h 2303810"/>
              <a:gd name="connsiteX204" fmla="*/ 693653 w 791896"/>
              <a:gd name="connsiteY204" fmla="*/ 1461454 h 2303810"/>
              <a:gd name="connsiteX205" fmla="*/ 693653 w 791896"/>
              <a:gd name="connsiteY205" fmla="*/ 1467512 h 2303810"/>
              <a:gd name="connsiteX206" fmla="*/ 714336 w 791896"/>
              <a:gd name="connsiteY206" fmla="*/ 1408418 h 2303810"/>
              <a:gd name="connsiteX207" fmla="*/ 717783 w 791896"/>
              <a:gd name="connsiteY207" fmla="*/ 1317068 h 2303810"/>
              <a:gd name="connsiteX208" fmla="*/ 725819 w 791896"/>
              <a:gd name="connsiteY208" fmla="*/ 1299658 h 2303810"/>
              <a:gd name="connsiteX209" fmla="*/ 724677 w 791896"/>
              <a:gd name="connsiteY209" fmla="*/ 1294662 h 2303810"/>
              <a:gd name="connsiteX210" fmla="*/ 709164 w 791896"/>
              <a:gd name="connsiteY210" fmla="*/ 1311898 h 2303810"/>
              <a:gd name="connsiteX211" fmla="*/ 689093 w 791896"/>
              <a:gd name="connsiteY211" fmla="*/ 1395525 h 2303810"/>
              <a:gd name="connsiteX212" fmla="*/ 689095 w 791896"/>
              <a:gd name="connsiteY212" fmla="*/ 1395525 h 2303810"/>
              <a:gd name="connsiteX213" fmla="*/ 709166 w 791896"/>
              <a:gd name="connsiteY213" fmla="*/ 1311900 h 2303810"/>
              <a:gd name="connsiteX214" fmla="*/ 709164 w 791896"/>
              <a:gd name="connsiteY214" fmla="*/ 1311898 h 2303810"/>
              <a:gd name="connsiteX215" fmla="*/ 459716 w 791896"/>
              <a:gd name="connsiteY215" fmla="*/ 1965619 h 2303810"/>
              <a:gd name="connsiteX216" fmla="*/ 417880 w 791896"/>
              <a:gd name="connsiteY216" fmla="*/ 2039248 h 2303810"/>
              <a:gd name="connsiteX217" fmla="*/ 417111 w 791896"/>
              <a:gd name="connsiteY217" fmla="*/ 2041018 h 2303810"/>
              <a:gd name="connsiteX218" fmla="*/ 459246 w 791896"/>
              <a:gd name="connsiteY218" fmla="*/ 1966858 h 2303810"/>
              <a:gd name="connsiteX219" fmla="*/ 459716 w 791896"/>
              <a:gd name="connsiteY219" fmla="*/ 1965619 h 2303810"/>
              <a:gd name="connsiteX220" fmla="*/ 687526 w 791896"/>
              <a:gd name="connsiteY220" fmla="*/ 1544122 h 2303810"/>
              <a:gd name="connsiteX221" fmla="*/ 686907 w 791896"/>
              <a:gd name="connsiteY221" fmla="*/ 1547171 h 2303810"/>
              <a:gd name="connsiteX222" fmla="*/ 691928 w 791896"/>
              <a:gd name="connsiteY222" fmla="*/ 1553199 h 2303810"/>
              <a:gd name="connsiteX223" fmla="*/ 707441 w 791896"/>
              <a:gd name="connsiteY223" fmla="*/ 1570435 h 2303810"/>
              <a:gd name="connsiteX224" fmla="*/ 717783 w 791896"/>
              <a:gd name="connsiteY224" fmla="*/ 1563540 h 2303810"/>
              <a:gd name="connsiteX225" fmla="*/ 718043 w 791896"/>
              <a:gd name="connsiteY225" fmla="*/ 1562218 h 2303810"/>
              <a:gd name="connsiteX226" fmla="*/ 710889 w 791896"/>
              <a:gd name="connsiteY226" fmla="*/ 1566988 h 2303810"/>
              <a:gd name="connsiteX227" fmla="*/ 693653 w 791896"/>
              <a:gd name="connsiteY227" fmla="*/ 1551475 h 2303810"/>
              <a:gd name="connsiteX228" fmla="*/ 687526 w 791896"/>
              <a:gd name="connsiteY228" fmla="*/ 1544122 h 23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791896" h="2303810">
                <a:moveTo>
                  <a:pt x="323315" y="0"/>
                </a:moveTo>
                <a:lnTo>
                  <a:pt x="331046" y="12386"/>
                </a:lnTo>
                <a:lnTo>
                  <a:pt x="317496" y="31199"/>
                </a:lnTo>
                <a:lnTo>
                  <a:pt x="295541" y="68105"/>
                </a:lnTo>
                <a:lnTo>
                  <a:pt x="308915" y="46930"/>
                </a:lnTo>
                <a:cubicBezTo>
                  <a:pt x="314635" y="38349"/>
                  <a:pt x="321787" y="29768"/>
                  <a:pt x="327508" y="19756"/>
                </a:cubicBezTo>
                <a:lnTo>
                  <a:pt x="331763" y="13536"/>
                </a:lnTo>
                <a:lnTo>
                  <a:pt x="339476" y="25894"/>
                </a:lnTo>
                <a:lnTo>
                  <a:pt x="375261" y="102568"/>
                </a:lnTo>
                <a:lnTo>
                  <a:pt x="311775" y="217118"/>
                </a:lnTo>
                <a:cubicBezTo>
                  <a:pt x="318927" y="205677"/>
                  <a:pt x="326077" y="192806"/>
                  <a:pt x="334658" y="178505"/>
                </a:cubicBezTo>
                <a:cubicBezTo>
                  <a:pt x="343239" y="165632"/>
                  <a:pt x="351820" y="151331"/>
                  <a:pt x="361831" y="137029"/>
                </a:cubicBezTo>
                <a:lnTo>
                  <a:pt x="379066" y="110723"/>
                </a:lnTo>
                <a:lnTo>
                  <a:pt x="452722" y="268540"/>
                </a:lnTo>
                <a:cubicBezTo>
                  <a:pt x="551492" y="519020"/>
                  <a:pt x="605751" y="791919"/>
                  <a:pt x="605751" y="1077491"/>
                </a:cubicBezTo>
                <a:lnTo>
                  <a:pt x="605022" y="1091915"/>
                </a:lnTo>
                <a:lnTo>
                  <a:pt x="624710" y="1094727"/>
                </a:lnTo>
                <a:cubicBezTo>
                  <a:pt x="631604" y="1099897"/>
                  <a:pt x="636774" y="1103344"/>
                  <a:pt x="643668" y="1108516"/>
                </a:cubicBezTo>
                <a:cubicBezTo>
                  <a:pt x="645393" y="1127474"/>
                  <a:pt x="648840" y="1132646"/>
                  <a:pt x="652287" y="1155051"/>
                </a:cubicBezTo>
                <a:cubicBezTo>
                  <a:pt x="662628" y="1175734"/>
                  <a:pt x="674692" y="1192970"/>
                  <a:pt x="685034" y="1210206"/>
                </a:cubicBezTo>
                <a:lnTo>
                  <a:pt x="698824" y="1211460"/>
                </a:lnTo>
                <a:lnTo>
                  <a:pt x="698824" y="1198142"/>
                </a:lnTo>
                <a:lnTo>
                  <a:pt x="712836" y="1159220"/>
                </a:lnTo>
                <a:lnTo>
                  <a:pt x="712611" y="1151606"/>
                </a:lnTo>
                <a:cubicBezTo>
                  <a:pt x="717783" y="1099899"/>
                  <a:pt x="721230" y="1101621"/>
                  <a:pt x="726400" y="1105068"/>
                </a:cubicBezTo>
                <a:cubicBezTo>
                  <a:pt x="733294" y="1103346"/>
                  <a:pt x="740189" y="1103346"/>
                  <a:pt x="745360" y="1105068"/>
                </a:cubicBezTo>
                <a:cubicBezTo>
                  <a:pt x="755702" y="1098174"/>
                  <a:pt x="764319" y="1089557"/>
                  <a:pt x="774660" y="1086110"/>
                </a:cubicBezTo>
                <a:cubicBezTo>
                  <a:pt x="776385" y="1111963"/>
                  <a:pt x="776385" y="1134370"/>
                  <a:pt x="778107" y="1161947"/>
                </a:cubicBezTo>
                <a:cubicBezTo>
                  <a:pt x="774660" y="1174012"/>
                  <a:pt x="772937" y="1186077"/>
                  <a:pt x="769490" y="1198142"/>
                </a:cubicBezTo>
                <a:cubicBezTo>
                  <a:pt x="766043" y="1210208"/>
                  <a:pt x="762596" y="1222272"/>
                  <a:pt x="759149" y="1232613"/>
                </a:cubicBezTo>
                <a:cubicBezTo>
                  <a:pt x="757424" y="1251574"/>
                  <a:pt x="755702" y="1270532"/>
                  <a:pt x="753977" y="1289492"/>
                </a:cubicBezTo>
                <a:lnTo>
                  <a:pt x="752254" y="1318792"/>
                </a:lnTo>
                <a:cubicBezTo>
                  <a:pt x="750530" y="1329134"/>
                  <a:pt x="750530" y="1337752"/>
                  <a:pt x="748807" y="1348094"/>
                </a:cubicBezTo>
                <a:lnTo>
                  <a:pt x="741457" y="1352994"/>
                </a:lnTo>
                <a:lnTo>
                  <a:pt x="741913" y="1354986"/>
                </a:lnTo>
                <a:lnTo>
                  <a:pt x="748954" y="1350293"/>
                </a:lnTo>
                <a:lnTo>
                  <a:pt x="752254" y="1322239"/>
                </a:lnTo>
                <a:lnTo>
                  <a:pt x="753977" y="1292939"/>
                </a:lnTo>
                <a:cubicBezTo>
                  <a:pt x="755702" y="1273979"/>
                  <a:pt x="757424" y="1255021"/>
                  <a:pt x="759149" y="1236060"/>
                </a:cubicBezTo>
                <a:cubicBezTo>
                  <a:pt x="762596" y="1225719"/>
                  <a:pt x="766043" y="1213655"/>
                  <a:pt x="769490" y="1201589"/>
                </a:cubicBezTo>
                <a:cubicBezTo>
                  <a:pt x="772937" y="1189525"/>
                  <a:pt x="776385" y="1177459"/>
                  <a:pt x="778107" y="1165395"/>
                </a:cubicBezTo>
                <a:cubicBezTo>
                  <a:pt x="783279" y="1168842"/>
                  <a:pt x="786726" y="1172289"/>
                  <a:pt x="791896" y="1175736"/>
                </a:cubicBezTo>
                <a:cubicBezTo>
                  <a:pt x="791896" y="1184353"/>
                  <a:pt x="791896" y="1192972"/>
                  <a:pt x="790173" y="1201589"/>
                </a:cubicBezTo>
                <a:cubicBezTo>
                  <a:pt x="788449" y="1210208"/>
                  <a:pt x="788449" y="1218825"/>
                  <a:pt x="786726" y="1227443"/>
                </a:cubicBezTo>
                <a:cubicBezTo>
                  <a:pt x="785002" y="1244679"/>
                  <a:pt x="783279" y="1260190"/>
                  <a:pt x="785002" y="1275704"/>
                </a:cubicBezTo>
                <a:cubicBezTo>
                  <a:pt x="783279" y="1292939"/>
                  <a:pt x="783279" y="1311898"/>
                  <a:pt x="781554" y="1332581"/>
                </a:cubicBezTo>
                <a:cubicBezTo>
                  <a:pt x="778107" y="1351541"/>
                  <a:pt x="776385" y="1372224"/>
                  <a:pt x="772937" y="1392907"/>
                </a:cubicBezTo>
                <a:cubicBezTo>
                  <a:pt x="769490" y="1413590"/>
                  <a:pt x="767766" y="1434273"/>
                  <a:pt x="762596" y="1456679"/>
                </a:cubicBezTo>
                <a:cubicBezTo>
                  <a:pt x="759149" y="1477362"/>
                  <a:pt x="753977" y="1498044"/>
                  <a:pt x="750530" y="1518727"/>
                </a:cubicBezTo>
                <a:cubicBezTo>
                  <a:pt x="738466" y="1565265"/>
                  <a:pt x="741913" y="1580776"/>
                  <a:pt x="728124" y="1649719"/>
                </a:cubicBezTo>
                <a:cubicBezTo>
                  <a:pt x="721230" y="1653167"/>
                  <a:pt x="714336" y="1656614"/>
                  <a:pt x="707441" y="1661785"/>
                </a:cubicBezTo>
                <a:cubicBezTo>
                  <a:pt x="700547" y="1685916"/>
                  <a:pt x="690206" y="1713493"/>
                  <a:pt x="681587" y="1737623"/>
                </a:cubicBezTo>
                <a:cubicBezTo>
                  <a:pt x="669523" y="1777264"/>
                  <a:pt x="678140" y="1782436"/>
                  <a:pt x="674692" y="1810013"/>
                </a:cubicBezTo>
                <a:cubicBezTo>
                  <a:pt x="672970" y="1813460"/>
                  <a:pt x="671245" y="1818630"/>
                  <a:pt x="671245" y="1820355"/>
                </a:cubicBezTo>
                <a:cubicBezTo>
                  <a:pt x="660904" y="1847932"/>
                  <a:pt x="650562" y="1875509"/>
                  <a:pt x="641945" y="1899639"/>
                </a:cubicBezTo>
                <a:cubicBezTo>
                  <a:pt x="638498" y="1903087"/>
                  <a:pt x="636774" y="1904809"/>
                  <a:pt x="633327" y="1906534"/>
                </a:cubicBezTo>
                <a:cubicBezTo>
                  <a:pt x="621262" y="1934111"/>
                  <a:pt x="609196" y="1963411"/>
                  <a:pt x="597132" y="1990988"/>
                </a:cubicBezTo>
                <a:cubicBezTo>
                  <a:pt x="610921" y="1963411"/>
                  <a:pt x="622985" y="1934111"/>
                  <a:pt x="635051" y="1906534"/>
                </a:cubicBezTo>
                <a:cubicBezTo>
                  <a:pt x="638498" y="1903087"/>
                  <a:pt x="640221" y="1903087"/>
                  <a:pt x="643668" y="1899639"/>
                </a:cubicBezTo>
                <a:cubicBezTo>
                  <a:pt x="629879" y="1973752"/>
                  <a:pt x="607474" y="2020290"/>
                  <a:pt x="588513" y="2056484"/>
                </a:cubicBezTo>
                <a:lnTo>
                  <a:pt x="559214" y="2071997"/>
                </a:lnTo>
                <a:lnTo>
                  <a:pt x="553137" y="2084152"/>
                </a:lnTo>
                <a:lnTo>
                  <a:pt x="554044" y="2085784"/>
                </a:lnTo>
                <a:cubicBezTo>
                  <a:pt x="555766" y="2082337"/>
                  <a:pt x="557491" y="2077167"/>
                  <a:pt x="560938" y="2071996"/>
                </a:cubicBezTo>
                <a:cubicBezTo>
                  <a:pt x="569555" y="2068548"/>
                  <a:pt x="579896" y="2063379"/>
                  <a:pt x="590238" y="2056484"/>
                </a:cubicBezTo>
                <a:cubicBezTo>
                  <a:pt x="591962" y="2075443"/>
                  <a:pt x="578174" y="2099573"/>
                  <a:pt x="569555" y="2115086"/>
                </a:cubicBezTo>
                <a:cubicBezTo>
                  <a:pt x="557491" y="2139216"/>
                  <a:pt x="543702" y="2161622"/>
                  <a:pt x="531636" y="2184029"/>
                </a:cubicBezTo>
                <a:cubicBezTo>
                  <a:pt x="524742" y="2196093"/>
                  <a:pt x="519572" y="2206435"/>
                  <a:pt x="512678" y="2218501"/>
                </a:cubicBezTo>
                <a:cubicBezTo>
                  <a:pt x="505783" y="2230565"/>
                  <a:pt x="498889" y="2240906"/>
                  <a:pt x="491995" y="2252972"/>
                </a:cubicBezTo>
                <a:cubicBezTo>
                  <a:pt x="486823" y="2259867"/>
                  <a:pt x="483376" y="2268484"/>
                  <a:pt x="476482" y="2278825"/>
                </a:cubicBezTo>
                <a:lnTo>
                  <a:pt x="465282" y="2303810"/>
                </a:lnTo>
                <a:lnTo>
                  <a:pt x="390435" y="2210761"/>
                </a:lnTo>
                <a:lnTo>
                  <a:pt x="388540" y="2207971"/>
                </a:lnTo>
                <a:lnTo>
                  <a:pt x="405816" y="2177135"/>
                </a:lnTo>
                <a:cubicBezTo>
                  <a:pt x="421327" y="2151282"/>
                  <a:pt x="436840" y="2120258"/>
                  <a:pt x="452352" y="2094403"/>
                </a:cubicBezTo>
                <a:cubicBezTo>
                  <a:pt x="459246" y="2084061"/>
                  <a:pt x="464418" y="2073720"/>
                  <a:pt x="469587" y="2063379"/>
                </a:cubicBezTo>
                <a:cubicBezTo>
                  <a:pt x="474759" y="2053037"/>
                  <a:pt x="478206" y="2042696"/>
                  <a:pt x="483376" y="2034079"/>
                </a:cubicBezTo>
                <a:cubicBezTo>
                  <a:pt x="491995" y="2015118"/>
                  <a:pt x="498889" y="1996160"/>
                  <a:pt x="505783" y="1978924"/>
                </a:cubicBezTo>
                <a:cubicBezTo>
                  <a:pt x="519572" y="1942728"/>
                  <a:pt x="531636" y="1908256"/>
                  <a:pt x="554044" y="1873785"/>
                </a:cubicBezTo>
                <a:cubicBezTo>
                  <a:pt x="569555" y="1846208"/>
                  <a:pt x="566108" y="1825525"/>
                  <a:pt x="573002" y="1803119"/>
                </a:cubicBezTo>
                <a:cubicBezTo>
                  <a:pt x="591962" y="1756581"/>
                  <a:pt x="604027" y="1710046"/>
                  <a:pt x="619540" y="1661785"/>
                </a:cubicBezTo>
                <a:cubicBezTo>
                  <a:pt x="612645" y="1647997"/>
                  <a:pt x="636776" y="1592842"/>
                  <a:pt x="640223" y="1551476"/>
                </a:cubicBezTo>
                <a:cubicBezTo>
                  <a:pt x="650564" y="1508386"/>
                  <a:pt x="659181" y="1463573"/>
                  <a:pt x="667800" y="1418760"/>
                </a:cubicBezTo>
                <a:lnTo>
                  <a:pt x="674018" y="1395448"/>
                </a:lnTo>
                <a:lnTo>
                  <a:pt x="669523" y="1394630"/>
                </a:lnTo>
                <a:cubicBezTo>
                  <a:pt x="671245" y="1380841"/>
                  <a:pt x="671245" y="1368777"/>
                  <a:pt x="671245" y="1351541"/>
                </a:cubicBezTo>
                <a:lnTo>
                  <a:pt x="672163" y="1348329"/>
                </a:lnTo>
                <a:lnTo>
                  <a:pt x="670959" y="1348396"/>
                </a:lnTo>
                <a:lnTo>
                  <a:pt x="668779" y="1348517"/>
                </a:lnTo>
                <a:lnTo>
                  <a:pt x="669523" y="1356711"/>
                </a:lnTo>
                <a:cubicBezTo>
                  <a:pt x="669523" y="1372224"/>
                  <a:pt x="669523" y="1384288"/>
                  <a:pt x="667800" y="1399801"/>
                </a:cubicBezTo>
                <a:cubicBezTo>
                  <a:pt x="666075" y="1408418"/>
                  <a:pt x="664353" y="1415313"/>
                  <a:pt x="660906" y="1425654"/>
                </a:cubicBezTo>
                <a:cubicBezTo>
                  <a:pt x="647117" y="1448062"/>
                  <a:pt x="633328" y="1470467"/>
                  <a:pt x="619540" y="1491150"/>
                </a:cubicBezTo>
                <a:cubicBezTo>
                  <a:pt x="616093" y="1511833"/>
                  <a:pt x="614368" y="1529069"/>
                  <a:pt x="609198" y="1548029"/>
                </a:cubicBezTo>
                <a:lnTo>
                  <a:pt x="598857" y="1566988"/>
                </a:lnTo>
                <a:cubicBezTo>
                  <a:pt x="593685" y="1594565"/>
                  <a:pt x="588515" y="1620420"/>
                  <a:pt x="581621" y="1649719"/>
                </a:cubicBezTo>
                <a:cubicBezTo>
                  <a:pt x="574727" y="1672127"/>
                  <a:pt x="569555" y="1692810"/>
                  <a:pt x="562661" y="1715215"/>
                </a:cubicBezTo>
                <a:cubicBezTo>
                  <a:pt x="555766" y="1737623"/>
                  <a:pt x="550597" y="1758306"/>
                  <a:pt x="541978" y="1778989"/>
                </a:cubicBezTo>
                <a:cubicBezTo>
                  <a:pt x="538531" y="1796225"/>
                  <a:pt x="535083" y="1811736"/>
                  <a:pt x="529914" y="1828972"/>
                </a:cubicBezTo>
                <a:cubicBezTo>
                  <a:pt x="526466" y="1846208"/>
                  <a:pt x="523019" y="1863443"/>
                  <a:pt x="516125" y="1880679"/>
                </a:cubicBezTo>
                <a:lnTo>
                  <a:pt x="527121" y="1863574"/>
                </a:lnTo>
                <a:lnTo>
                  <a:pt x="536808" y="1827247"/>
                </a:lnTo>
                <a:cubicBezTo>
                  <a:pt x="538531" y="1808289"/>
                  <a:pt x="541978" y="1792776"/>
                  <a:pt x="545425" y="1775540"/>
                </a:cubicBezTo>
                <a:cubicBezTo>
                  <a:pt x="552319" y="1754857"/>
                  <a:pt x="559214" y="1732451"/>
                  <a:pt x="566108" y="1711768"/>
                </a:cubicBezTo>
                <a:cubicBezTo>
                  <a:pt x="573002" y="1689361"/>
                  <a:pt x="578174" y="1668678"/>
                  <a:pt x="585068" y="1646272"/>
                </a:cubicBezTo>
                <a:cubicBezTo>
                  <a:pt x="591962" y="1618695"/>
                  <a:pt x="595410" y="1592840"/>
                  <a:pt x="602304" y="1563540"/>
                </a:cubicBezTo>
                <a:lnTo>
                  <a:pt x="612645" y="1544580"/>
                </a:lnTo>
                <a:cubicBezTo>
                  <a:pt x="617815" y="1525622"/>
                  <a:pt x="619540" y="1508386"/>
                  <a:pt x="622987" y="1487703"/>
                </a:cubicBezTo>
                <a:cubicBezTo>
                  <a:pt x="636776" y="1465296"/>
                  <a:pt x="650564" y="1444613"/>
                  <a:pt x="664353" y="1422207"/>
                </a:cubicBezTo>
                <a:cubicBezTo>
                  <a:pt x="655734" y="1467020"/>
                  <a:pt x="647117" y="1510109"/>
                  <a:pt x="636776" y="1554922"/>
                </a:cubicBezTo>
                <a:cubicBezTo>
                  <a:pt x="633328" y="1596288"/>
                  <a:pt x="609198" y="1653167"/>
                  <a:pt x="616093" y="1665231"/>
                </a:cubicBezTo>
                <a:cubicBezTo>
                  <a:pt x="600579" y="1713491"/>
                  <a:pt x="586791" y="1760029"/>
                  <a:pt x="569555" y="1806564"/>
                </a:cubicBezTo>
                <a:lnTo>
                  <a:pt x="560348" y="1820885"/>
                </a:lnTo>
                <a:lnTo>
                  <a:pt x="556412" y="1842330"/>
                </a:lnTo>
                <a:cubicBezTo>
                  <a:pt x="554474" y="1853534"/>
                  <a:pt x="551458" y="1865168"/>
                  <a:pt x="543702" y="1878956"/>
                </a:cubicBezTo>
                <a:cubicBezTo>
                  <a:pt x="519572" y="1913428"/>
                  <a:pt x="507506" y="1947900"/>
                  <a:pt x="495442" y="1984094"/>
                </a:cubicBezTo>
                <a:cubicBezTo>
                  <a:pt x="488548" y="2001330"/>
                  <a:pt x="481653" y="2020290"/>
                  <a:pt x="473034" y="2039248"/>
                </a:cubicBezTo>
                <a:cubicBezTo>
                  <a:pt x="469587" y="2049590"/>
                  <a:pt x="464418" y="2058209"/>
                  <a:pt x="459246" y="2068550"/>
                </a:cubicBezTo>
                <a:cubicBezTo>
                  <a:pt x="454076" y="2078892"/>
                  <a:pt x="448904" y="2089233"/>
                  <a:pt x="442010" y="2099575"/>
                </a:cubicBezTo>
                <a:cubicBezTo>
                  <a:pt x="426499" y="2127152"/>
                  <a:pt x="410986" y="2156452"/>
                  <a:pt x="395474" y="2182306"/>
                </a:cubicBezTo>
                <a:lnTo>
                  <a:pt x="384460" y="2201965"/>
                </a:lnTo>
                <a:lnTo>
                  <a:pt x="366366" y="2175324"/>
                </a:lnTo>
                <a:lnTo>
                  <a:pt x="385983" y="2146987"/>
                </a:lnTo>
                <a:lnTo>
                  <a:pt x="392027" y="2139216"/>
                </a:lnTo>
                <a:lnTo>
                  <a:pt x="392890" y="2137010"/>
                </a:lnTo>
                <a:lnTo>
                  <a:pt x="385983" y="2146987"/>
                </a:lnTo>
                <a:lnTo>
                  <a:pt x="369405" y="2168302"/>
                </a:lnTo>
                <a:lnTo>
                  <a:pt x="365656" y="2174279"/>
                </a:lnTo>
                <a:lnTo>
                  <a:pt x="342348" y="2139962"/>
                </a:lnTo>
                <a:lnTo>
                  <a:pt x="353460" y="2118317"/>
                </a:lnTo>
                <a:cubicBezTo>
                  <a:pt x="364879" y="2093972"/>
                  <a:pt x="375651" y="2069411"/>
                  <a:pt x="386855" y="2044418"/>
                </a:cubicBezTo>
                <a:cubicBezTo>
                  <a:pt x="407538" y="1994435"/>
                  <a:pt x="429944" y="1944451"/>
                  <a:pt x="455799" y="1887573"/>
                </a:cubicBezTo>
                <a:cubicBezTo>
                  <a:pt x="458385" y="1872062"/>
                  <a:pt x="468726" y="1845777"/>
                  <a:pt x="476051" y="1823800"/>
                </a:cubicBezTo>
                <a:lnTo>
                  <a:pt x="482661" y="1798854"/>
                </a:lnTo>
                <a:lnTo>
                  <a:pt x="432378" y="1936237"/>
                </a:lnTo>
                <a:lnTo>
                  <a:pt x="336746" y="2131714"/>
                </a:lnTo>
                <a:lnTo>
                  <a:pt x="312848" y="2096527"/>
                </a:lnTo>
                <a:cubicBezTo>
                  <a:pt x="287820" y="2056304"/>
                  <a:pt x="263865" y="2014114"/>
                  <a:pt x="241698" y="1970494"/>
                </a:cubicBezTo>
                <a:cubicBezTo>
                  <a:pt x="197362" y="1881824"/>
                  <a:pt x="158749" y="1788864"/>
                  <a:pt x="130146" y="1695903"/>
                </a:cubicBezTo>
                <a:cubicBezTo>
                  <a:pt x="101542" y="1602944"/>
                  <a:pt x="80089" y="1511413"/>
                  <a:pt x="65788" y="1428464"/>
                </a:cubicBezTo>
                <a:cubicBezTo>
                  <a:pt x="62927" y="1407011"/>
                  <a:pt x="60067" y="1386989"/>
                  <a:pt x="57207" y="1366967"/>
                </a:cubicBezTo>
                <a:cubicBezTo>
                  <a:pt x="54346" y="1346944"/>
                  <a:pt x="51486" y="1328353"/>
                  <a:pt x="50057" y="1309760"/>
                </a:cubicBezTo>
                <a:cubicBezTo>
                  <a:pt x="48626" y="1291169"/>
                  <a:pt x="47196" y="1274007"/>
                  <a:pt x="44336" y="1256845"/>
                </a:cubicBezTo>
                <a:cubicBezTo>
                  <a:pt x="42905" y="1248264"/>
                  <a:pt x="42905" y="1239683"/>
                  <a:pt x="41476" y="1232532"/>
                </a:cubicBezTo>
                <a:cubicBezTo>
                  <a:pt x="41476" y="1223951"/>
                  <a:pt x="40045" y="1216801"/>
                  <a:pt x="40045" y="1209649"/>
                </a:cubicBezTo>
                <a:cubicBezTo>
                  <a:pt x="38615" y="1179616"/>
                  <a:pt x="35755" y="1153874"/>
                  <a:pt x="34324" y="1130991"/>
                </a:cubicBezTo>
                <a:cubicBezTo>
                  <a:pt x="32895" y="1109538"/>
                  <a:pt x="31464" y="1092376"/>
                  <a:pt x="30034" y="1079505"/>
                </a:cubicBezTo>
                <a:cubicBezTo>
                  <a:pt x="28603" y="1066635"/>
                  <a:pt x="26459" y="1059483"/>
                  <a:pt x="23599" y="1058411"/>
                </a:cubicBezTo>
                <a:cubicBezTo>
                  <a:pt x="20739" y="1057337"/>
                  <a:pt x="17162" y="1062343"/>
                  <a:pt x="12872" y="1073785"/>
                </a:cubicBezTo>
                <a:cubicBezTo>
                  <a:pt x="14302" y="1218230"/>
                  <a:pt x="30034" y="1371258"/>
                  <a:pt x="62927" y="1517134"/>
                </a:cubicBezTo>
                <a:cubicBezTo>
                  <a:pt x="95822" y="1663010"/>
                  <a:pt x="144447" y="1803166"/>
                  <a:pt x="200223" y="1927589"/>
                </a:cubicBezTo>
                <a:cubicBezTo>
                  <a:pt x="223105" y="1977645"/>
                  <a:pt x="260289" y="2047723"/>
                  <a:pt x="307485" y="2122091"/>
                </a:cubicBezTo>
                <a:lnTo>
                  <a:pt x="327552" y="2150508"/>
                </a:lnTo>
                <a:lnTo>
                  <a:pt x="326603" y="2152447"/>
                </a:lnTo>
                <a:lnTo>
                  <a:pt x="318895" y="2164633"/>
                </a:lnTo>
                <a:lnTo>
                  <a:pt x="289505" y="2123617"/>
                </a:lnTo>
                <a:cubicBezTo>
                  <a:pt x="244530" y="2051132"/>
                  <a:pt x="204457" y="1975881"/>
                  <a:pt x="169363" y="1898316"/>
                </a:cubicBezTo>
                <a:lnTo>
                  <a:pt x="133618" y="1809378"/>
                </a:lnTo>
                <a:lnTo>
                  <a:pt x="128715" y="1791725"/>
                </a:lnTo>
                <a:lnTo>
                  <a:pt x="118704" y="1760261"/>
                </a:lnTo>
                <a:cubicBezTo>
                  <a:pt x="111553" y="1740239"/>
                  <a:pt x="104403" y="1718786"/>
                  <a:pt x="97251" y="1698764"/>
                </a:cubicBezTo>
                <a:cubicBezTo>
                  <a:pt x="91530" y="1678741"/>
                  <a:pt x="85810" y="1657290"/>
                  <a:pt x="78660" y="1637267"/>
                </a:cubicBezTo>
                <a:lnTo>
                  <a:pt x="67167" y="1592343"/>
                </a:lnTo>
                <a:lnTo>
                  <a:pt x="42792" y="1477612"/>
                </a:lnTo>
                <a:lnTo>
                  <a:pt x="28603" y="1388420"/>
                </a:lnTo>
                <a:cubicBezTo>
                  <a:pt x="25743" y="1366967"/>
                  <a:pt x="22883" y="1346944"/>
                  <a:pt x="21453" y="1325493"/>
                </a:cubicBezTo>
                <a:cubicBezTo>
                  <a:pt x="20023" y="1304040"/>
                  <a:pt x="18593" y="1284017"/>
                  <a:pt x="17162" y="1262566"/>
                </a:cubicBezTo>
                <a:cubicBezTo>
                  <a:pt x="15733" y="1252554"/>
                  <a:pt x="15733" y="1242543"/>
                  <a:pt x="14302" y="1231102"/>
                </a:cubicBezTo>
                <a:cubicBezTo>
                  <a:pt x="14302" y="1221090"/>
                  <a:pt x="14302" y="1211080"/>
                  <a:pt x="12872" y="1199639"/>
                </a:cubicBezTo>
                <a:cubicBezTo>
                  <a:pt x="11442" y="1179616"/>
                  <a:pt x="11442" y="1158163"/>
                  <a:pt x="10012" y="1138141"/>
                </a:cubicBezTo>
                <a:cubicBezTo>
                  <a:pt x="8581" y="1057337"/>
                  <a:pt x="11799" y="978679"/>
                  <a:pt x="17520" y="903774"/>
                </a:cubicBezTo>
                <a:lnTo>
                  <a:pt x="38928" y="702431"/>
                </a:lnTo>
                <a:lnTo>
                  <a:pt x="38614" y="703374"/>
                </a:lnTo>
                <a:cubicBezTo>
                  <a:pt x="14302" y="824937"/>
                  <a:pt x="1430" y="945070"/>
                  <a:pt x="0" y="1063774"/>
                </a:cubicBezTo>
                <a:cubicBezTo>
                  <a:pt x="1430" y="816356"/>
                  <a:pt x="48626" y="563218"/>
                  <a:pt x="157318" y="321521"/>
                </a:cubicBezTo>
                <a:cubicBezTo>
                  <a:pt x="180200" y="271466"/>
                  <a:pt x="213093" y="192806"/>
                  <a:pt x="238836" y="142751"/>
                </a:cubicBezTo>
                <a:cubicBezTo>
                  <a:pt x="255283" y="110930"/>
                  <a:pt x="272981" y="79377"/>
                  <a:pt x="291886" y="48181"/>
                </a:cubicBezTo>
                <a:lnTo>
                  <a:pt x="323315" y="0"/>
                </a:lnTo>
                <a:close/>
                <a:moveTo>
                  <a:pt x="296223" y="73499"/>
                </a:moveTo>
                <a:lnTo>
                  <a:pt x="291993" y="74071"/>
                </a:lnTo>
                <a:lnTo>
                  <a:pt x="226502" y="184159"/>
                </a:lnTo>
                <a:cubicBezTo>
                  <a:pt x="170367" y="289320"/>
                  <a:pt x="123530" y="400649"/>
                  <a:pt x="87418" y="516895"/>
                </a:cubicBezTo>
                <a:lnTo>
                  <a:pt x="47497" y="671472"/>
                </a:lnTo>
                <a:lnTo>
                  <a:pt x="49876" y="664938"/>
                </a:lnTo>
                <a:cubicBezTo>
                  <a:pt x="52558" y="658324"/>
                  <a:pt x="55061" y="651888"/>
                  <a:pt x="58638" y="639016"/>
                </a:cubicBezTo>
                <a:cubicBezTo>
                  <a:pt x="82950" y="544626"/>
                  <a:pt x="117273" y="453095"/>
                  <a:pt x="153028" y="367286"/>
                </a:cubicBezTo>
                <a:cubicBezTo>
                  <a:pt x="188781" y="281476"/>
                  <a:pt x="230257" y="201387"/>
                  <a:pt x="268870" y="125588"/>
                </a:cubicBezTo>
                <a:cubicBezTo>
                  <a:pt x="266725" y="124516"/>
                  <a:pt x="291931" y="84829"/>
                  <a:pt x="296223" y="73499"/>
                </a:cubicBezTo>
                <a:close/>
                <a:moveTo>
                  <a:pt x="650562" y="1220547"/>
                </a:moveTo>
                <a:lnTo>
                  <a:pt x="639267" y="1247245"/>
                </a:lnTo>
                <a:lnTo>
                  <a:pt x="635051" y="1286045"/>
                </a:lnTo>
                <a:lnTo>
                  <a:pt x="629613" y="1267919"/>
                </a:lnTo>
                <a:lnTo>
                  <a:pt x="627625" y="1270478"/>
                </a:lnTo>
                <a:lnTo>
                  <a:pt x="633328" y="1289492"/>
                </a:lnTo>
                <a:cubicBezTo>
                  <a:pt x="631604" y="1298109"/>
                  <a:pt x="631604" y="1306728"/>
                  <a:pt x="629881" y="1317070"/>
                </a:cubicBezTo>
                <a:cubicBezTo>
                  <a:pt x="633328" y="1322239"/>
                  <a:pt x="635051" y="1330858"/>
                  <a:pt x="636776" y="1339475"/>
                </a:cubicBezTo>
                <a:lnTo>
                  <a:pt x="642119" y="1339178"/>
                </a:lnTo>
                <a:lnTo>
                  <a:pt x="638498" y="1327409"/>
                </a:lnTo>
                <a:cubicBezTo>
                  <a:pt x="640221" y="1317068"/>
                  <a:pt x="640221" y="1308451"/>
                  <a:pt x="641945" y="1299832"/>
                </a:cubicBezTo>
                <a:cubicBezTo>
                  <a:pt x="645393" y="1275702"/>
                  <a:pt x="647115" y="1248125"/>
                  <a:pt x="650562" y="1220547"/>
                </a:cubicBezTo>
                <a:close/>
                <a:moveTo>
                  <a:pt x="724677" y="1294662"/>
                </a:moveTo>
                <a:cubicBezTo>
                  <a:pt x="721230" y="1301556"/>
                  <a:pt x="717783" y="1306728"/>
                  <a:pt x="714336" y="1317070"/>
                </a:cubicBezTo>
                <a:lnTo>
                  <a:pt x="711965" y="1364036"/>
                </a:lnTo>
                <a:cubicBezTo>
                  <a:pt x="711752" y="1377394"/>
                  <a:pt x="711752" y="1390321"/>
                  <a:pt x="710889" y="1408418"/>
                </a:cubicBezTo>
                <a:lnTo>
                  <a:pt x="693653" y="1461454"/>
                </a:lnTo>
                <a:lnTo>
                  <a:pt x="693653" y="1467512"/>
                </a:lnTo>
                <a:lnTo>
                  <a:pt x="714336" y="1408418"/>
                </a:lnTo>
                <a:cubicBezTo>
                  <a:pt x="716060" y="1372222"/>
                  <a:pt x="714336" y="1356711"/>
                  <a:pt x="717783" y="1317068"/>
                </a:cubicBezTo>
                <a:lnTo>
                  <a:pt x="725819" y="1299658"/>
                </a:lnTo>
                <a:lnTo>
                  <a:pt x="724677" y="1294662"/>
                </a:lnTo>
                <a:close/>
                <a:moveTo>
                  <a:pt x="709164" y="1311898"/>
                </a:moveTo>
                <a:lnTo>
                  <a:pt x="689093" y="1395525"/>
                </a:lnTo>
                <a:lnTo>
                  <a:pt x="689095" y="1395525"/>
                </a:lnTo>
                <a:lnTo>
                  <a:pt x="709166" y="1311900"/>
                </a:lnTo>
                <a:lnTo>
                  <a:pt x="709164" y="1311898"/>
                </a:lnTo>
                <a:close/>
                <a:moveTo>
                  <a:pt x="459716" y="1965619"/>
                </a:moveTo>
                <a:lnTo>
                  <a:pt x="417880" y="2039248"/>
                </a:lnTo>
                <a:lnTo>
                  <a:pt x="417111" y="2041018"/>
                </a:lnTo>
                <a:lnTo>
                  <a:pt x="459246" y="1966858"/>
                </a:lnTo>
                <a:lnTo>
                  <a:pt x="459716" y="1965619"/>
                </a:lnTo>
                <a:close/>
                <a:moveTo>
                  <a:pt x="687526" y="1544122"/>
                </a:moveTo>
                <a:lnTo>
                  <a:pt x="686907" y="1547171"/>
                </a:lnTo>
                <a:lnTo>
                  <a:pt x="691928" y="1553199"/>
                </a:lnTo>
                <a:cubicBezTo>
                  <a:pt x="697100" y="1558371"/>
                  <a:pt x="702270" y="1565265"/>
                  <a:pt x="707441" y="1570435"/>
                </a:cubicBezTo>
                <a:cubicBezTo>
                  <a:pt x="710889" y="1566988"/>
                  <a:pt x="714336" y="1563540"/>
                  <a:pt x="717783" y="1563540"/>
                </a:cubicBezTo>
                <a:lnTo>
                  <a:pt x="718043" y="1562218"/>
                </a:lnTo>
                <a:lnTo>
                  <a:pt x="710889" y="1566988"/>
                </a:lnTo>
                <a:cubicBezTo>
                  <a:pt x="703994" y="1563540"/>
                  <a:pt x="698824" y="1556646"/>
                  <a:pt x="693653" y="1551475"/>
                </a:cubicBezTo>
                <a:lnTo>
                  <a:pt x="687526" y="15441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ms.uom.lk/s/s9b9HfWnz3xsrf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fi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mc-stepperonline.com/download/23HS22-2804S.pdf" TargetMode="External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dn-shop.adafruit.com/datasheets/l293d.pdf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ectronicoscaldas.com/datasheet/Teclado-membrana-matricial-4x4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4168" y="4367030"/>
            <a:ext cx="5896738" cy="2078700"/>
          </a:xfrm>
        </p:spPr>
        <p:txBody>
          <a:bodyPr/>
          <a:lstStyle/>
          <a:p>
            <a:r>
              <a:rPr lang="en-US" b="0" dirty="0">
                <a:latin typeface="Arial Black" panose="020B0A04020102020204" pitchFamily="34" charset="0"/>
              </a:rPr>
              <a:t>Kithul Treacle and Kithul jaggery  Maker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8276" y="318244"/>
            <a:ext cx="3303708" cy="638252"/>
          </a:xfrm>
        </p:spPr>
        <p:txBody>
          <a:bodyPr/>
          <a:lstStyle/>
          <a:p>
            <a:r>
              <a:rPr lang="en-US" sz="3200" dirty="0">
                <a:latin typeface="Arial Black" panose="020B0A04020102020204" pitchFamily="34" charset="0"/>
              </a:rPr>
              <a:t>Group No:18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E98AA7-EEC8-4349-B75F-8C7B0A80C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1094" y="2213599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ontoso Logo">
            <a:extLst>
              <a:ext uri="{FF2B5EF4-FFF2-40B4-BE49-F238E27FC236}">
                <a16:creationId xmlns:a16="http://schemas.microsoft.com/office/drawing/2014/main" id="{22DBFF0F-E136-4EB5-B08B-C268FE59C75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52" y="3095624"/>
            <a:ext cx="1728108" cy="666751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AE7B7DF-05D2-4C26-8208-C9E595B706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FA1BD4-9ECE-47C7-BB1D-2822757FDB6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74" y="956495"/>
            <a:ext cx="5555076" cy="50587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0010E-C3AB-49B5-93EB-5A21555A18FE}"/>
              </a:ext>
            </a:extLst>
          </p:cNvPr>
          <p:cNvSpPr txBox="1">
            <a:spLocks/>
          </p:cNvSpPr>
          <p:nvPr/>
        </p:nvSpPr>
        <p:spPr>
          <a:xfrm>
            <a:off x="2769087" y="184875"/>
            <a:ext cx="9321552" cy="16321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3d Design  of  the  solution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7BF38F-1CDE-4BB6-A5BA-C6BC30230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278" y="1487866"/>
            <a:ext cx="8127443" cy="5185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CDCD6D-8067-41C4-81B4-290D4C92D4EC}"/>
              </a:ext>
            </a:extLst>
          </p:cNvPr>
          <p:cNvSpPr txBox="1"/>
          <p:nvPr/>
        </p:nvSpPr>
        <p:spPr>
          <a:xfrm>
            <a:off x="4271637" y="1817022"/>
            <a:ext cx="2040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Stepper Motor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8D3DF2-4AB7-47A3-9DD5-1F9561FE916E}"/>
              </a:ext>
            </a:extLst>
          </p:cNvPr>
          <p:cNvCxnSpPr/>
          <p:nvPr/>
        </p:nvCxnSpPr>
        <p:spPr>
          <a:xfrm>
            <a:off x="4997422" y="2124799"/>
            <a:ext cx="1027556" cy="36398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79091F-68B8-4C22-B537-A08C706214EE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451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708A4-401B-45D0-A36E-59A2CCBD4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32" y="1263319"/>
            <a:ext cx="7720148" cy="541010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9D7F97-CCAD-4A65-AB1A-06D07DB8EC77}"/>
              </a:ext>
            </a:extLst>
          </p:cNvPr>
          <p:cNvSpPr txBox="1">
            <a:spLocks/>
          </p:cNvSpPr>
          <p:nvPr/>
        </p:nvSpPr>
        <p:spPr>
          <a:xfrm>
            <a:off x="3062051" y="184578"/>
            <a:ext cx="9321552" cy="16321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3d Design  of  the  solution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23AD86-0598-444E-8D4E-A5BC7F9AF6CA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604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9D7F97-CCAD-4A65-AB1A-06D07DB8EC77}"/>
              </a:ext>
            </a:extLst>
          </p:cNvPr>
          <p:cNvSpPr txBox="1">
            <a:spLocks/>
          </p:cNvSpPr>
          <p:nvPr/>
        </p:nvSpPr>
        <p:spPr>
          <a:xfrm>
            <a:off x="836023" y="184578"/>
            <a:ext cx="9321552" cy="16321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PCB Design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23AD86-0598-444E-8D4E-A5BC7F9AF6CA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836023" y="1816725"/>
            <a:ext cx="5120640" cy="428363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6387736" y="1816725"/>
            <a:ext cx="5039243" cy="428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4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9D7F97-CCAD-4A65-AB1A-06D07DB8EC77}"/>
              </a:ext>
            </a:extLst>
          </p:cNvPr>
          <p:cNvSpPr txBox="1">
            <a:spLocks/>
          </p:cNvSpPr>
          <p:nvPr/>
        </p:nvSpPr>
        <p:spPr>
          <a:xfrm>
            <a:off x="3817398" y="1720415"/>
            <a:ext cx="4012707" cy="16321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3d animation 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23AD86-0598-444E-8D4E-A5BC7F9AF6CA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40B80-D4C5-A9BA-7937-3B97CDF59FDF}"/>
              </a:ext>
            </a:extLst>
          </p:cNvPr>
          <p:cNvSpPr txBox="1"/>
          <p:nvPr/>
        </p:nvSpPr>
        <p:spPr>
          <a:xfrm>
            <a:off x="2899348" y="3727766"/>
            <a:ext cx="60935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ighlight>
                  <a:srgbClr val="C0C0C0"/>
                </a:highlight>
                <a:hlinkClick r:id="rId3"/>
              </a:rPr>
              <a:t>https://dms.uom.lk/s/s9b9HfWnz3xsrfM</a:t>
            </a:r>
            <a:endParaRPr lang="en-US" sz="2800" dirty="0">
              <a:highlight>
                <a:srgbClr val="C0C0C0"/>
              </a:highlight>
            </a:endParaRPr>
          </a:p>
          <a:p>
            <a:pPr algn="ctr"/>
            <a:endParaRPr lang="en-GB" sz="2800" dirty="0">
              <a:highlight>
                <a:srgbClr val="C0C0C0"/>
              </a:highlight>
            </a:endParaRPr>
          </a:p>
          <a:p>
            <a:pPr algn="ctr"/>
            <a:endParaRPr lang="en-GB" sz="2800" dirty="0">
              <a:highlight>
                <a:srgbClr val="C0C0C0"/>
              </a:highlight>
            </a:endParaRPr>
          </a:p>
          <a:p>
            <a:pPr algn="ctr"/>
            <a:endParaRPr lang="en-US" sz="28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14865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1065599-A93E-4D4B-BF89-20C0E8E32F0E}"/>
              </a:ext>
            </a:extLst>
          </p:cNvPr>
          <p:cNvSpPr txBox="1">
            <a:spLocks/>
          </p:cNvSpPr>
          <p:nvPr/>
        </p:nvSpPr>
        <p:spPr>
          <a:xfrm>
            <a:off x="1322027" y="378823"/>
            <a:ext cx="9321552" cy="198330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algn="l"/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algn="l"/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algn="l"/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schematic diagram</a:t>
            </a:r>
          </a:p>
          <a:p>
            <a:pPr algn="l"/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DDCCD-8D7B-E3A5-5864-EDE6141D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95" y="1099723"/>
            <a:ext cx="11387209" cy="545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34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8352B5-A158-4D7B-A4A9-FB081194ED91}"/>
              </a:ext>
            </a:extLst>
          </p:cNvPr>
          <p:cNvSpPr txBox="1"/>
          <p:nvPr/>
        </p:nvSpPr>
        <p:spPr>
          <a:xfrm>
            <a:off x="1041906" y="1060887"/>
            <a:ext cx="381418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Hardware: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		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Weight Sensor(Load Cell)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Thermocouple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Stepper Motor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LCD Display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Buzzer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Atmega32 Microcontroller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Solenoid Valve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Keypad </a:t>
            </a:r>
          </a:p>
          <a:p>
            <a:pPr fontAlgn="t"/>
            <a:endParaRPr lang="en-US" sz="20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4BDF01-0D9B-417D-B735-88498DB6272C}"/>
              </a:ext>
            </a:extLst>
          </p:cNvPr>
          <p:cNvSpPr txBox="1"/>
          <p:nvPr/>
        </p:nvSpPr>
        <p:spPr>
          <a:xfrm>
            <a:off x="1041906" y="4599308"/>
            <a:ext cx="88539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Software:</a:t>
            </a:r>
          </a:p>
          <a:p>
            <a:endParaRPr lang="en-US" sz="2400" b="1" dirty="0"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	Atmel Studio			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	Proteus Software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	Blender				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	PCB Layout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08BA34-2EE3-44AD-B397-B612B72163DB}"/>
              </a:ext>
            </a:extLst>
          </p:cNvPr>
          <p:cNvSpPr txBox="1"/>
          <p:nvPr/>
        </p:nvSpPr>
        <p:spPr>
          <a:xfrm>
            <a:off x="934653" y="325779"/>
            <a:ext cx="4985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Resources required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745268-30DC-44C4-B44C-70F5191F7F4B}"/>
              </a:ext>
            </a:extLst>
          </p:cNvPr>
          <p:cNvSpPr txBox="1"/>
          <p:nvPr/>
        </p:nvSpPr>
        <p:spPr>
          <a:xfrm>
            <a:off x="5593423" y="1399442"/>
            <a:ext cx="381418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	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HX711 Amplifier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Transformer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Capacitor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Rectifier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7812 power regulator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7805 power regulator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   	L293D Driver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	Heating Coil</a:t>
            </a:r>
          </a:p>
          <a:p>
            <a:pPr fontAlgn="t"/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	</a:t>
            </a: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		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63725-FC63-40A8-B478-B567B4A47ACC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195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0010E-C3AB-49B5-93EB-5A21555A18FE}"/>
              </a:ext>
            </a:extLst>
          </p:cNvPr>
          <p:cNvSpPr txBox="1">
            <a:spLocks/>
          </p:cNvSpPr>
          <p:nvPr/>
        </p:nvSpPr>
        <p:spPr>
          <a:xfrm>
            <a:off x="763872" y="165462"/>
            <a:ext cx="9321552" cy="130122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Cost of Components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152251"/>
              </p:ext>
            </p:extLst>
          </p:nvPr>
        </p:nvGraphicFramePr>
        <p:xfrm>
          <a:off x="763872" y="816073"/>
          <a:ext cx="10620104" cy="5730624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4947780">
                  <a:extLst>
                    <a:ext uri="{9D8B030D-6E8A-4147-A177-3AD203B41FA5}">
                      <a16:colId xmlns:a16="http://schemas.microsoft.com/office/drawing/2014/main" val="2566341799"/>
                    </a:ext>
                  </a:extLst>
                </a:gridCol>
                <a:gridCol w="2211105">
                  <a:extLst>
                    <a:ext uri="{9D8B030D-6E8A-4147-A177-3AD203B41FA5}">
                      <a16:colId xmlns:a16="http://schemas.microsoft.com/office/drawing/2014/main" val="2911129464"/>
                    </a:ext>
                  </a:extLst>
                </a:gridCol>
                <a:gridCol w="3461219">
                  <a:extLst>
                    <a:ext uri="{9D8B030D-6E8A-4147-A177-3AD203B41FA5}">
                      <a16:colId xmlns:a16="http://schemas.microsoft.com/office/drawing/2014/main" val="163246086"/>
                    </a:ext>
                  </a:extLst>
                </a:gridCol>
              </a:tblGrid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Name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    Quantity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          Amount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3801276243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Straight Bar Load Cell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165.00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4033160529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Hx711 Amplifier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200.00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1139341974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Thermocouple -TC10-0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700.00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1475005963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Monolithic Thermocouple Amplifiers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700.00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2189292883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LCD Display 16*2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400.00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3150988081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Piezoelectric Buzzer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                                75.00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3001651283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Solenoid Valves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1500.00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2209007234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Atmega</a:t>
                      </a:r>
                      <a:r>
                        <a:rPr lang="en-US" sz="2000" dirty="0">
                          <a:effectLst/>
                        </a:rPr>
                        <a:t> 32 Microcontroller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                               1010.00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3486555175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NEMA 23 bipolar stepper motor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                               1500.00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1218366736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L293D Driver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490.00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2413266178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Heating coil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                               2500.00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2226994464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Keypad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260.00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1006531827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Heating Coil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2500.00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806890051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Transformer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2769320842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Cover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                         2500.00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1465304508"/>
                  </a:ext>
                </a:extLst>
              </a:tr>
              <a:tr h="3183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Other 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93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>
                  <a:txBody>
                    <a:bodyPr/>
                    <a:lstStyle/>
                    <a:p>
                      <a:pPr marL="0" marR="3810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                               2000.00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extLst>
                  <a:ext uri="{0D108BD9-81ED-4DB2-BD59-A6C34878D82A}">
                    <a16:rowId xmlns:a16="http://schemas.microsoft.com/office/drawing/2014/main" val="2884864126"/>
                  </a:ext>
                </a:extLst>
              </a:tr>
              <a:tr h="318368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Total                                                                                                                                                              16800.00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63" marR="23006" marT="671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825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584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9CD3ED-1704-4AF8-9946-B425DFCD2C67}"/>
              </a:ext>
            </a:extLst>
          </p:cNvPr>
          <p:cNvSpPr/>
          <p:nvPr/>
        </p:nvSpPr>
        <p:spPr>
          <a:xfrm>
            <a:off x="1290221" y="2235823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Individual  </a:t>
            </a:r>
          </a:p>
          <a:p>
            <a:r>
              <a:rPr lang="en-US" sz="60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Contribution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559140-E366-4C5A-8AD1-9CE4EB4FC573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57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9CD3ED-1704-4AF8-9946-B425DFCD2C67}"/>
              </a:ext>
            </a:extLst>
          </p:cNvPr>
          <p:cNvSpPr/>
          <p:nvPr/>
        </p:nvSpPr>
        <p:spPr>
          <a:xfrm>
            <a:off x="540864" y="4084209"/>
            <a:ext cx="7427480" cy="967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ea typeface="Segoe UI Emoji" panose="020B0502040204020203" pitchFamily="34" charset="0"/>
                <a:cs typeface="Iskoola Pota" panose="020B0502040204020203" pitchFamily="34" charset="0"/>
              </a:rPr>
              <a:t>205050U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ea typeface="Segoe UI Emoji" panose="020B0502040204020203" pitchFamily="34" charset="0"/>
                <a:cs typeface="Iskoola Pota" panose="020B0502040204020203" pitchFamily="34" charset="0"/>
              </a:rPr>
              <a:t>KAPUWATHTHA H.B.M.R.M.M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1D7399-F548-4832-AEFA-519F0DEFE1E9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DB808-8AB6-4870-B384-7A77776B5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160" y="2031986"/>
            <a:ext cx="1846556" cy="2657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F15F93-22CE-6953-2862-41F07C1798A3}"/>
              </a:ext>
            </a:extLst>
          </p:cNvPr>
          <p:cNvSpPr txBox="1"/>
          <p:nvPr/>
        </p:nvSpPr>
        <p:spPr>
          <a:xfrm>
            <a:off x="242591" y="1847461"/>
            <a:ext cx="621449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Individual Contribution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99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BE1858A-9933-AA96-C5D6-C408B3F6C71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E6B423-4050-096F-21FC-647533054BD9}"/>
              </a:ext>
            </a:extLst>
          </p:cNvPr>
          <p:cNvSpPr txBox="1"/>
          <p:nvPr/>
        </p:nvSpPr>
        <p:spPr>
          <a:xfrm>
            <a:off x="2024743" y="928315"/>
            <a:ext cx="7486261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/>
                <a:ea typeface="Batang" panose="02030600000101010101" pitchFamily="18" charset="-127"/>
              </a:rPr>
              <a:t>                            Responsibilities</a:t>
            </a:r>
          </a:p>
          <a:p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/>
              <a:t>Interfacing and coding Thermocouple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1400" dirty="0"/>
              <a:t>                                                  (Thermocouple type K -TC10-0)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Interfacing AD595 Amplifier</a:t>
            </a:r>
            <a:endParaRPr lang="en-GB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GB" dirty="0"/>
              <a:t>Interfacing and coding LCD Display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GB" dirty="0"/>
              <a:t> Designing 3D Design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GB" dirty="0"/>
              <a:t> PCB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of the thermocouple ,display and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0" dirty="0">
                <a:solidFill>
                  <a:schemeClr val="tx1"/>
                </a:solidFill>
                <a:cs typeface="Times New Roman" panose="02020603050405020304" pitchFamily="18" charset="0"/>
              </a:rPr>
              <a:t>whole circuit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schematic diagram design of the thermocouple, display and whole circuit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50000"/>
              </a:lnSpc>
            </a:pPr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260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FA9C14-BA1B-4926-8BA8-40A7DFD0F624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 txBox="1">
            <a:spLocks/>
          </p:cNvSpPr>
          <p:nvPr/>
        </p:nvSpPr>
        <p:spPr bwMode="gray">
          <a:xfrm>
            <a:off x="1566764" y="606225"/>
            <a:ext cx="8225997" cy="8674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Group Members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94407496-B915-4DB6-A2F0-42A91FDDE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608363"/>
              </p:ext>
            </p:extLst>
          </p:nvPr>
        </p:nvGraphicFramePr>
        <p:xfrm>
          <a:off x="1012055" y="1473639"/>
          <a:ext cx="10374380" cy="477813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712508">
                  <a:extLst>
                    <a:ext uri="{9D8B030D-6E8A-4147-A177-3AD203B41FA5}">
                      <a16:colId xmlns:a16="http://schemas.microsoft.com/office/drawing/2014/main" val="2837231036"/>
                    </a:ext>
                  </a:extLst>
                </a:gridCol>
                <a:gridCol w="3479779">
                  <a:extLst>
                    <a:ext uri="{9D8B030D-6E8A-4147-A177-3AD203B41FA5}">
                      <a16:colId xmlns:a16="http://schemas.microsoft.com/office/drawing/2014/main" val="1165128153"/>
                    </a:ext>
                  </a:extLst>
                </a:gridCol>
                <a:gridCol w="2286187">
                  <a:extLst>
                    <a:ext uri="{9D8B030D-6E8A-4147-A177-3AD203B41FA5}">
                      <a16:colId xmlns:a16="http://schemas.microsoft.com/office/drawing/2014/main" val="1544817761"/>
                    </a:ext>
                  </a:extLst>
                </a:gridCol>
                <a:gridCol w="2895906">
                  <a:extLst>
                    <a:ext uri="{9D8B030D-6E8A-4147-A177-3AD203B41FA5}">
                      <a16:colId xmlns:a16="http://schemas.microsoft.com/office/drawing/2014/main" val="3288913963"/>
                    </a:ext>
                  </a:extLst>
                </a:gridCol>
              </a:tblGrid>
              <a:tr h="58626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Name 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Reg. No: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Photo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84207"/>
                  </a:ext>
                </a:extLst>
              </a:tr>
              <a:tr h="1040775">
                <a:tc>
                  <a:txBody>
                    <a:bodyPr/>
                    <a:lstStyle/>
                    <a:p>
                      <a:r>
                        <a:rPr lang="en-US" sz="2400" b="1" dirty="0"/>
                        <a:t>Group Leader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KAPUWATHTHA HBMRMM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205050U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551879"/>
                  </a:ext>
                </a:extLst>
              </a:tr>
              <a:tr h="1007885">
                <a:tc>
                  <a:txBody>
                    <a:bodyPr/>
                    <a:lstStyle/>
                    <a:p>
                      <a:r>
                        <a:rPr lang="en-US" sz="2400" dirty="0"/>
                        <a:t>Member 1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SALAMA FHF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205093D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425887"/>
                  </a:ext>
                </a:extLst>
              </a:tr>
              <a:tr h="1078260">
                <a:tc>
                  <a:txBody>
                    <a:bodyPr/>
                    <a:lstStyle/>
                    <a:p>
                      <a:r>
                        <a:rPr lang="en-US" sz="2400" dirty="0"/>
                        <a:t>Member 2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THENNAKOON TMMS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205108G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973868"/>
                  </a:ext>
                </a:extLst>
              </a:tr>
              <a:tr h="1064954">
                <a:tc>
                  <a:txBody>
                    <a:bodyPr/>
                    <a:lstStyle/>
                    <a:p>
                      <a:r>
                        <a:rPr lang="en-US" sz="2400" dirty="0"/>
                        <a:t>Member 3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SAMARAKKODY SATS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205096N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5129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AE37067-BA48-4821-BC57-555F17B15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240" y="2135810"/>
            <a:ext cx="601244" cy="8652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7E30BE-7449-4806-A3AB-8CD2FC373F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190" y="3253760"/>
            <a:ext cx="620294" cy="7753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1B2714-A39B-4FC1-8F8B-EBF74CEF86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190" y="4281875"/>
            <a:ext cx="601244" cy="7753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63A890-5A8E-4873-BC87-9A917168F8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475" y="5309990"/>
            <a:ext cx="619009" cy="77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54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AC8F9E2-31B0-23AD-C648-71ADC01FDDE7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8C58FE-E21A-5149-125B-4F871CE6C118}"/>
              </a:ext>
            </a:extLst>
          </p:cNvPr>
          <p:cNvSpPr txBox="1"/>
          <p:nvPr/>
        </p:nvSpPr>
        <p:spPr>
          <a:xfrm>
            <a:off x="765110" y="581589"/>
            <a:ext cx="875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Thermocouple </a:t>
            </a:r>
            <a:r>
              <a:rPr lang="en-US" sz="1600" dirty="0">
                <a:ea typeface="Segoe UI Emoji" panose="020B0502040204020203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/>
              <a:t>Thermocouple type K -TC10-0)</a:t>
            </a:r>
            <a:endParaRPr lang="en-US" sz="1600" dirty="0">
              <a:ea typeface="Segoe UI Emoji" panose="020B0502040204020203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5" name="Picture 24" descr="A close-up of a microphone&#10;&#10;Description automatically generated with medium confidence">
            <a:extLst>
              <a:ext uri="{FF2B5EF4-FFF2-40B4-BE49-F238E27FC236}">
                <a16:creationId xmlns:a16="http://schemas.microsoft.com/office/drawing/2014/main" id="{6773B6E4-2346-C87C-8361-74AF3F652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8" y="1227920"/>
            <a:ext cx="2550978" cy="25509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31145E-46F2-1674-481B-7061859572D0}"/>
              </a:ext>
            </a:extLst>
          </p:cNvPr>
          <p:cNvSpPr txBox="1"/>
          <p:nvPr/>
        </p:nvSpPr>
        <p:spPr>
          <a:xfrm>
            <a:off x="5830753" y="1227920"/>
            <a:ext cx="61861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GB" sz="18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ea typeface="Roboto" panose="02000000000000000000" pitchFamily="2" charset="0"/>
              </a:rPr>
              <a:t>Temperature range -40 to +1,260 °C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The thermocouple made by joining two dissimilar metals at one end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The joined end is referred to as hot junction and other end is called as cold junction.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The cold junction will also have certain temperature according to the </a:t>
            </a:r>
            <a:r>
              <a:rPr lang="en-GB" b="1" dirty="0" err="1"/>
              <a:t>Seebeck</a:t>
            </a:r>
            <a:r>
              <a:rPr lang="en-GB" b="1" dirty="0"/>
              <a:t> Effect</a:t>
            </a:r>
            <a:r>
              <a:rPr lang="en-GB" dirty="0"/>
              <a:t>.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The heat flows from the hot side to cold side, the temperature difference between these two junctions has created a small voltage and this voltage is used to measure the temperature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70FA13F-D406-4E29-3D6D-FED347BEC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8" y="4744645"/>
            <a:ext cx="4319196" cy="177087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3353D90-067D-3BDC-8F1F-D8ABE6FF922C}"/>
              </a:ext>
            </a:extLst>
          </p:cNvPr>
          <p:cNvSpPr txBox="1"/>
          <p:nvPr/>
        </p:nvSpPr>
        <p:spPr>
          <a:xfrm>
            <a:off x="1950096" y="3825064"/>
            <a:ext cx="3554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8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Maximum voltage  = </a:t>
            </a:r>
            <a:r>
              <a:rPr lang="en-US" dirty="0"/>
              <a:t>40.44 µV/°C</a:t>
            </a:r>
            <a:endParaRPr lang="en-US" sz="1800" dirty="0"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8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Maximum current  = 20mA</a:t>
            </a:r>
          </a:p>
          <a:p>
            <a:pPr>
              <a:defRPr/>
            </a:pP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64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3CC2087D-6BD7-1F83-0F42-CDD8BD0B750C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24" name="AutoShape 2" descr="Thermocouple Basic Diagram">
            <a:extLst>
              <a:ext uri="{FF2B5EF4-FFF2-40B4-BE49-F238E27FC236}">
                <a16:creationId xmlns:a16="http://schemas.microsoft.com/office/drawing/2014/main" id="{EB32C4E7-5D4D-F21C-CB2F-17BF3DBD22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8B419E-C624-B5D7-38D8-4CF83028A694}"/>
              </a:ext>
            </a:extLst>
          </p:cNvPr>
          <p:cNvSpPr txBox="1"/>
          <p:nvPr/>
        </p:nvSpPr>
        <p:spPr>
          <a:xfrm>
            <a:off x="961053" y="774440"/>
            <a:ext cx="5411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AD595</a:t>
            </a:r>
            <a:r>
              <a:rPr lang="en-US" dirty="0"/>
              <a:t> (</a:t>
            </a:r>
            <a:r>
              <a:rPr lang="en-GB" dirty="0"/>
              <a:t>Monolithic Thermocouple-Type k Amplifier)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DF40517-6AEA-D47D-6175-3DDFAECCC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7" b="8932"/>
          <a:stretch/>
        </p:blipFill>
        <p:spPr>
          <a:xfrm>
            <a:off x="791380" y="1500016"/>
            <a:ext cx="2292041" cy="17765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68F67BB-22F8-9A1C-AD3D-10E1F0BAF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22" y="4306976"/>
            <a:ext cx="2802183" cy="177658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E7971DB-F22D-3163-D225-23150DB833C6}"/>
              </a:ext>
            </a:extLst>
          </p:cNvPr>
          <p:cNvSpPr txBox="1"/>
          <p:nvPr/>
        </p:nvSpPr>
        <p:spPr>
          <a:xfrm>
            <a:off x="2053013" y="3276600"/>
            <a:ext cx="32843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Maximum voltage  = 15V</a:t>
            </a:r>
          </a:p>
          <a:p>
            <a:pPr>
              <a:defRPr/>
            </a:pP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Maximum current   = 160 µA</a:t>
            </a:r>
          </a:p>
          <a:p>
            <a:pPr>
              <a:defRPr/>
            </a:pP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7E6FBF-6B5B-3E4D-DD8C-6DBF234EEBF5}"/>
              </a:ext>
            </a:extLst>
          </p:cNvPr>
          <p:cNvSpPr txBox="1"/>
          <p:nvPr/>
        </p:nvSpPr>
        <p:spPr>
          <a:xfrm>
            <a:off x="5337389" y="1814660"/>
            <a:ext cx="615820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AD595 is a complete instrumentation amplifier (Monolithic</a:t>
            </a:r>
          </a:p>
          <a:p>
            <a:r>
              <a:rPr lang="en-GB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Thermocouple Amplifiers) with a Cold Junction Compensation.</a:t>
            </a:r>
          </a:p>
          <a:p>
            <a:endParaRPr lang="en-GB" sz="16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It combines ice point reference with the pre-calibrated amplifier to produce a high-level output (10mV/ºC) directly from the thermocouple output.</a:t>
            </a:r>
          </a:p>
          <a:p>
            <a:endParaRPr lang="en-GB" sz="16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output of a K-type thermocouple in this temperature range is 40.44uV/ºC and the final result is AD595 is 247.3 by 10mV/ºC divided by 40.44uV/ºC.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input offset voltage for AD595 is 11uV</a:t>
            </a:r>
          </a:p>
          <a:p>
            <a:pPr algn="l"/>
            <a:endParaRPr lang="en-GB" sz="16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dirty="0"/>
              <a:t>This offset arises because the AD594/ AD595 is trimmed for a 250mV output while applying a 25°C thermocouple input</a:t>
            </a:r>
            <a:endParaRPr lang="en-GB" dirty="0">
              <a:solidFill>
                <a:srgbClr val="000000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b="0" i="0" dirty="0">
              <a:solidFill>
                <a:srgbClr val="000000"/>
              </a:solidFill>
              <a:effectLst/>
            </a:endParaRPr>
          </a:p>
          <a:p>
            <a:pPr algn="ctr"/>
            <a:r>
              <a:rPr lang="en-US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AD595 Output = (Type K Voltage + 11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uV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 x 247.3</a:t>
            </a:r>
          </a:p>
          <a:p>
            <a:br>
              <a:rPr lang="en-US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endParaRPr lang="en-GB" sz="16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91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9CE8041-4D98-4DC5-BBAE-C42C8F4EED9D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22</a:t>
            </a:fld>
            <a:endParaRPr lang="en-US" noProof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02CA68-4B3D-9D93-F871-251106FC0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42" t="19711" r="27844" b="25201"/>
          <a:stretch/>
        </p:blipFill>
        <p:spPr>
          <a:xfrm>
            <a:off x="1981200" y="1263674"/>
            <a:ext cx="8229600" cy="52657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E8415B-9842-B9CB-5A18-03EDCC098F45}"/>
              </a:ext>
            </a:extLst>
          </p:cNvPr>
          <p:cNvSpPr txBox="1"/>
          <p:nvPr/>
        </p:nvSpPr>
        <p:spPr>
          <a:xfrm>
            <a:off x="1054360" y="550507"/>
            <a:ext cx="427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Gill Sans MT" panose="020B0502020104020203" pitchFamily="34" charset="0"/>
              </a:rPr>
              <a:t>Schematic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327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23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D4C698-BD2D-47A7-B1F1-C893DA7E14C6}"/>
              </a:ext>
            </a:extLst>
          </p:cNvPr>
          <p:cNvSpPr/>
          <p:nvPr/>
        </p:nvSpPr>
        <p:spPr>
          <a:xfrm>
            <a:off x="818943" y="649266"/>
            <a:ext cx="22906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LCD Display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4A41A6-EDE4-4A57-9277-F4EC33713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50" y="1720141"/>
            <a:ext cx="3996556" cy="31980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05BCA4-025F-4D8C-9939-14A9D12D08DC}"/>
              </a:ext>
            </a:extLst>
          </p:cNvPr>
          <p:cNvSpPr/>
          <p:nvPr/>
        </p:nvSpPr>
        <p:spPr>
          <a:xfrm>
            <a:off x="5480482" y="1631276"/>
            <a:ext cx="6096000" cy="40150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2400" dirty="0">
                <a:solidFill>
                  <a:srgbClr val="000000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Calibri" panose="020F0502020204030204" pitchFamily="34" charset="0"/>
              </a:rPr>
              <a:t>Display status or parameters in embedded systems.</a:t>
            </a:r>
            <a:endParaRPr lang="en-US" sz="2400" dirty="0">
              <a:latin typeface="Segoe UI Emoji" panose="020B0502040204020203" pitchFamily="34" charset="0"/>
              <a:ea typeface="Segoe UI Emoji" panose="020B0502040204020203" pitchFamily="34" charset="0"/>
              <a:cs typeface="Latha" panose="020B0502040204020203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2400" dirty="0">
                <a:solidFill>
                  <a:srgbClr val="000000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Calibri" panose="020F0502020204030204" pitchFamily="34" charset="0"/>
              </a:rPr>
              <a:t>has 2 lines with 16 characters</a:t>
            </a:r>
            <a:endParaRPr lang="en-US" sz="2400" dirty="0">
              <a:latin typeface="Segoe UI Emoji" panose="020B0502040204020203" pitchFamily="34" charset="0"/>
              <a:ea typeface="Segoe UI Emoji" panose="020B0502040204020203" pitchFamily="34" charset="0"/>
              <a:cs typeface="Latha" panose="020B0502040204020203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2400" dirty="0">
                <a:solidFill>
                  <a:srgbClr val="000000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Calibri" panose="020F0502020204030204" pitchFamily="34" charset="0"/>
              </a:rPr>
              <a:t>Each character is made up of a pixel matrix.</a:t>
            </a:r>
            <a:endParaRPr lang="en-US" sz="2400" dirty="0">
              <a:latin typeface="Segoe UI Emoji" panose="020B0502040204020203" pitchFamily="34" charset="0"/>
              <a:ea typeface="Segoe UI Emoji" panose="020B0502040204020203" pitchFamily="34" charset="0"/>
              <a:cs typeface="Latha" panose="020B0502040204020203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2400" dirty="0">
                <a:latin typeface="Segoe UI Emoji" panose="020B0502040204020203" pitchFamily="34" charset="0"/>
                <a:ea typeface="Segoe UI Emoji" panose="020B0502040204020203" pitchFamily="34" charset="0"/>
                <a:cs typeface="Latha" panose="020B0502040204020203" pitchFamily="34" charset="0"/>
              </a:rPr>
              <a:t>A 16-pin device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2400" dirty="0">
                <a:latin typeface="Segoe UI Emoji" panose="020B0502040204020203" pitchFamily="34" charset="0"/>
                <a:ea typeface="Segoe UI Emoji" panose="020B0502040204020203" pitchFamily="34" charset="0"/>
                <a:cs typeface="Latha" panose="020B0502040204020203" pitchFamily="34" charset="0"/>
              </a:rPr>
              <a:t>can be used in 4-bit mode or 8-bit mode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2400" dirty="0">
                <a:latin typeface="Segoe UI Emoji" panose="020B0502040204020203" pitchFamily="34" charset="0"/>
                <a:ea typeface="Segoe UI Emoji" panose="020B0502040204020203" pitchFamily="34" charset="0"/>
                <a:cs typeface="Latha" panose="020B0502040204020203" pitchFamily="34" charset="0"/>
              </a:rPr>
              <a:t>Can display user define characters, to print character symbols on LCD, we have to send ASCII code</a:t>
            </a:r>
            <a:endParaRPr lang="en-US" sz="2400" dirty="0">
              <a:effectLst/>
              <a:latin typeface="Segoe UI Emoji" panose="020B0502040204020203" pitchFamily="34" charset="0"/>
              <a:ea typeface="Segoe UI Emoji" panose="020B0502040204020203" pitchFamily="34" charset="0"/>
              <a:cs typeface="Latha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65B1EE-7921-4605-94AE-70FA4FD86CF6}"/>
              </a:ext>
            </a:extLst>
          </p:cNvPr>
          <p:cNvSpPr/>
          <p:nvPr/>
        </p:nvSpPr>
        <p:spPr>
          <a:xfrm>
            <a:off x="615518" y="5226724"/>
            <a:ext cx="6096000" cy="667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"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The operating voltage is 4.7V to 5.3V</a:t>
            </a:r>
          </a:p>
          <a:p>
            <a:pPr marL="57150"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dirty="0">
                <a:solidFill>
                  <a:srgbClr val="212529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Current consumption is 1mA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7A4A0C-71F3-4196-975A-F589B3693657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29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24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0010E-C3AB-49B5-93EB-5A21555A18FE}"/>
              </a:ext>
            </a:extLst>
          </p:cNvPr>
          <p:cNvSpPr txBox="1">
            <a:spLocks/>
          </p:cNvSpPr>
          <p:nvPr/>
        </p:nvSpPr>
        <p:spPr>
          <a:xfrm>
            <a:off x="931410" y="612559"/>
            <a:ext cx="9321552" cy="7073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AE4FB2-E0CB-40B8-9374-A5910946214A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18A05-710E-BF8B-6B13-739B0A6CC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07" t="47074" r="21403" b="8932"/>
          <a:stretch/>
        </p:blipFill>
        <p:spPr>
          <a:xfrm>
            <a:off x="1978090" y="2015412"/>
            <a:ext cx="7557796" cy="3017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72E28F-387A-1F66-E47D-4016DDE09D88}"/>
              </a:ext>
            </a:extLst>
          </p:cNvPr>
          <p:cNvSpPr txBox="1"/>
          <p:nvPr/>
        </p:nvSpPr>
        <p:spPr>
          <a:xfrm>
            <a:off x="1184988" y="830424"/>
            <a:ext cx="431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Gill Sans MT" panose="020B0502020104020203" pitchFamily="34" charset="0"/>
              </a:rPr>
              <a:t>Schematic Diagram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339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3D7D96B-71C2-C3BE-2433-743B749D11D0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7E0732-78B8-6ABC-AE2F-F55C90208DDD}"/>
              </a:ext>
            </a:extLst>
          </p:cNvPr>
          <p:cNvSpPr txBox="1"/>
          <p:nvPr/>
        </p:nvSpPr>
        <p:spPr>
          <a:xfrm>
            <a:off x="986712" y="91168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PCB DESIGN OF THERMOCOUPLE AND LCD DISPLAY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7EF088-007F-0C44-0073-5A29D966B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1" y="1843574"/>
            <a:ext cx="5301062" cy="42306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2422DD-BE03-6E10-7312-78A4AF37E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583" y="1843574"/>
            <a:ext cx="5326365" cy="423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E0AF140-84AB-4A4F-8D43-6028011EAAE4}"/>
              </a:ext>
            </a:extLst>
          </p:cNvPr>
          <p:cNvSpPr/>
          <p:nvPr/>
        </p:nvSpPr>
        <p:spPr>
          <a:xfrm>
            <a:off x="9485194" y="6335405"/>
            <a:ext cx="2706806" cy="638601"/>
          </a:xfrm>
          <a:prstGeom prst="rect">
            <a:avLst/>
          </a:prstGeom>
          <a:solidFill>
            <a:srgbClr val="7E3556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9CD3ED-1704-4AF8-9946-B425DFCD2C67}"/>
              </a:ext>
            </a:extLst>
          </p:cNvPr>
          <p:cNvSpPr/>
          <p:nvPr/>
        </p:nvSpPr>
        <p:spPr>
          <a:xfrm>
            <a:off x="864093" y="1152748"/>
            <a:ext cx="6096000" cy="13404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205093D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SALAMA F.H.F</a:t>
            </a:r>
            <a:endParaRPr lang="en-US" sz="3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0BB21A-C5CC-47BF-8EB3-38CA2FB340F4}"/>
              </a:ext>
            </a:extLst>
          </p:cNvPr>
          <p:cNvSpPr/>
          <p:nvPr/>
        </p:nvSpPr>
        <p:spPr>
          <a:xfrm>
            <a:off x="1796248" y="3429000"/>
            <a:ext cx="6096000" cy="12100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Weight sensing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Power supply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4A5ADC-9703-4DBC-A17B-650BF1F3B6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609" y="1955100"/>
            <a:ext cx="2183292" cy="272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>
                <a:latin typeface="Segoe UI Emoji" panose="020B0502040204020203" pitchFamily="34" charset="0"/>
                <a:ea typeface="Segoe UI Emoji" panose="020B0502040204020203" pitchFamily="34" charset="0"/>
              </a:rPr>
              <a:pPr algn="ctr"/>
              <a:t>27</a:t>
            </a:fld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481E6-AECC-468B-A3B8-37EA3380CD03}"/>
              </a:ext>
            </a:extLst>
          </p:cNvPr>
          <p:cNvSpPr/>
          <p:nvPr/>
        </p:nvSpPr>
        <p:spPr>
          <a:xfrm>
            <a:off x="5116497" y="429551"/>
            <a:ext cx="1959006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Load Cell</a:t>
            </a:r>
            <a:endParaRPr lang="en-US" sz="3200" dirty="0">
              <a:effectLst/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84DABD-F810-4A0D-ADB0-7696DB807EFF}"/>
              </a:ext>
            </a:extLst>
          </p:cNvPr>
          <p:cNvSpPr/>
          <p:nvPr/>
        </p:nvSpPr>
        <p:spPr>
          <a:xfrm>
            <a:off x="1278385" y="4919640"/>
            <a:ext cx="33054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Maximum voltage = 10V</a:t>
            </a:r>
          </a:p>
          <a:p>
            <a:pPr>
              <a:defRPr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Maximum Current = 1mA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900BFB-8606-4F8B-B351-F07753F565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t="11350" r="7402" b="15432"/>
          <a:stretch/>
        </p:blipFill>
        <p:spPr>
          <a:xfrm>
            <a:off x="1278385" y="1908700"/>
            <a:ext cx="2615202" cy="22258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733747-DAAA-4AAC-A086-CA7E8349F8E8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8F533E-7E67-3B7D-07B8-F21B29658F75}"/>
              </a:ext>
            </a:extLst>
          </p:cNvPr>
          <p:cNvSpPr txBox="1"/>
          <p:nvPr/>
        </p:nvSpPr>
        <p:spPr>
          <a:xfrm>
            <a:off x="5251553" y="2103259"/>
            <a:ext cx="6093724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Load cell convert the load acting on them into electrical signals. The measuring is done with very small resistor patterns called strain gauges.</a:t>
            </a:r>
          </a:p>
          <a:p>
            <a:pPr marL="18288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The electrical signal output by the load cell is very small and requires specialized amplification. </a:t>
            </a:r>
          </a:p>
          <a:p>
            <a:pPr marL="18288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HX711 amplifier is used for amplification and measurement of the electrical output.</a:t>
            </a:r>
          </a:p>
        </p:txBody>
      </p:sp>
    </p:spTree>
    <p:extLst>
      <p:ext uri="{BB962C8B-B14F-4D97-AF65-F5344CB8AC3E}">
        <p14:creationId xmlns:p14="http://schemas.microsoft.com/office/powerpoint/2010/main" val="2901210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4C08CAC-4B4C-9BD9-A9AF-AC8C10505F31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BEFC00-E4F4-EF18-75E8-74C07D3F6E3B}"/>
              </a:ext>
            </a:extLst>
          </p:cNvPr>
          <p:cNvSpPr/>
          <p:nvPr/>
        </p:nvSpPr>
        <p:spPr>
          <a:xfrm>
            <a:off x="10511161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E74DCF-F11B-A8CA-307F-6DDF45627F3B}"/>
              </a:ext>
            </a:extLst>
          </p:cNvPr>
          <p:cNvSpPr/>
          <p:nvPr/>
        </p:nvSpPr>
        <p:spPr>
          <a:xfrm>
            <a:off x="4375137" y="371773"/>
            <a:ext cx="3441726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HX711 Amplifier</a:t>
            </a:r>
            <a:endParaRPr lang="en-US" sz="3200" dirty="0">
              <a:effectLst/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A05A596-34BE-5C3F-8A86-EB3D8119E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18"/>
          <a:stretch/>
        </p:blipFill>
        <p:spPr>
          <a:xfrm>
            <a:off x="1506004" y="1948365"/>
            <a:ext cx="2419905" cy="22258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54F6D2D-352B-A16D-C5B0-28AC924CF697}"/>
              </a:ext>
            </a:extLst>
          </p:cNvPr>
          <p:cNvSpPr/>
          <p:nvPr/>
        </p:nvSpPr>
        <p:spPr>
          <a:xfrm>
            <a:off x="385568" y="4676799"/>
            <a:ext cx="46607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Maximum voltage = 5.5V</a:t>
            </a:r>
          </a:p>
          <a:p>
            <a:pPr algn="ctr">
              <a:defRPr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Maximum Current  = 1.5mA</a:t>
            </a:r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83215A-AB23-5A36-CD05-385D663C6118}"/>
              </a:ext>
            </a:extLst>
          </p:cNvPr>
          <p:cNvSpPr txBox="1"/>
          <p:nvPr/>
        </p:nvSpPr>
        <p:spPr>
          <a:xfrm>
            <a:off x="5635224" y="1948365"/>
            <a:ext cx="6093724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HX711 is a precision 24-bit analog-to-digital converter (ADC) designed for weigh scales to interface directly with a bridge sensor.</a:t>
            </a:r>
          </a:p>
          <a:p>
            <a:endParaRPr lang="en-US" i="1" dirty="0"/>
          </a:p>
          <a:p>
            <a:r>
              <a:rPr lang="en-US" sz="16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On-chip power supply regulator for load-cell and ADC analog power supply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On-chip oscillator requiring no external component with optional external crystal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On-chip power-on-reset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Normal operation &lt; 1.5mA, power down &lt; 1uA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Operation supply voltage range: 2.6 ~ 5.5V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Operation temperature range: -40 ~ +85℃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16 pin SOP-16 package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83839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29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961C82-6BA9-4363-9A15-D703ED408669}"/>
              </a:ext>
            </a:extLst>
          </p:cNvPr>
          <p:cNvSpPr txBox="1">
            <a:spLocks/>
          </p:cNvSpPr>
          <p:nvPr/>
        </p:nvSpPr>
        <p:spPr>
          <a:xfrm>
            <a:off x="1435224" y="404742"/>
            <a:ext cx="9321552" cy="7073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cap="none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Weight Sensor Interfacing Proteus</a:t>
            </a:r>
            <a:endParaRPr lang="en-US" sz="3600" cap="none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E202F4-EA5A-45CD-83C8-47C6CFDC5760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3375EF-EBDA-CD58-A593-82D16F441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1" b="12173"/>
          <a:stretch/>
        </p:blipFill>
        <p:spPr>
          <a:xfrm>
            <a:off x="931411" y="1651380"/>
            <a:ext cx="10478118" cy="431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09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32001" y="855203"/>
            <a:ext cx="2244480" cy="720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1496" y="1916593"/>
            <a:ext cx="4444800" cy="4235632"/>
          </a:xfrm>
        </p:spPr>
        <p:txBody>
          <a:bodyPr/>
          <a:lstStyle/>
          <a:p>
            <a:pPr marL="285750" indent="-228600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Problem In Brief</a:t>
            </a:r>
          </a:p>
          <a:p>
            <a:pPr marL="285750" indent="-228600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Project Aim &amp; Objectives</a:t>
            </a:r>
          </a:p>
          <a:p>
            <a:pPr marL="285750" indent="-228600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Proposed Solution</a:t>
            </a:r>
          </a:p>
          <a:p>
            <a:pPr marL="285750" indent="-228600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Design</a:t>
            </a:r>
          </a:p>
          <a:p>
            <a:pPr marL="285750" indent="-228600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3D Diagram</a:t>
            </a:r>
          </a:p>
          <a:p>
            <a:pPr marL="285750" indent="-228600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Resources Required</a:t>
            </a:r>
          </a:p>
          <a:p>
            <a:pPr marL="285750" indent="-228600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Cost Estimation</a:t>
            </a:r>
          </a:p>
          <a:p>
            <a:pPr marL="285750" indent="-228600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Test &amp; Implementation</a:t>
            </a:r>
          </a:p>
          <a:p>
            <a:pPr marL="285750" indent="-228600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Individual Contribution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E53E10-C77E-4247-87FB-9FC3C928D457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30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E19509-E80F-4E8E-8B99-EA9080D4261B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C0C7BBF-C7B0-BA67-70EC-995920938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43" y="1241378"/>
            <a:ext cx="7791714" cy="51440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F1A567-1284-0244-342F-015A229A146C}"/>
              </a:ext>
            </a:extLst>
          </p:cNvPr>
          <p:cNvSpPr txBox="1">
            <a:spLocks/>
          </p:cNvSpPr>
          <p:nvPr/>
        </p:nvSpPr>
        <p:spPr>
          <a:xfrm>
            <a:off x="1435224" y="404742"/>
            <a:ext cx="9321552" cy="7073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cap="none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PCB Layout – Weight Sensor</a:t>
            </a:r>
            <a:endParaRPr lang="en-US" sz="3600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326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31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98B169-1A11-400D-8B19-E95512C41D38}"/>
              </a:ext>
            </a:extLst>
          </p:cNvPr>
          <p:cNvSpPr/>
          <p:nvPr/>
        </p:nvSpPr>
        <p:spPr>
          <a:xfrm>
            <a:off x="4052013" y="232668"/>
            <a:ext cx="3925250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Power Supply Unit</a:t>
            </a:r>
            <a:endParaRPr lang="en-US" sz="3200" dirty="0">
              <a:effectLst/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C16029-03D4-4D99-80E6-3049610759BD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088970-D777-EA3A-590C-BADD8F41E1B9}"/>
              </a:ext>
            </a:extLst>
          </p:cNvPr>
          <p:cNvGrpSpPr/>
          <p:nvPr/>
        </p:nvGrpSpPr>
        <p:grpSpPr>
          <a:xfrm>
            <a:off x="2784990" y="1132501"/>
            <a:ext cx="7209544" cy="4433098"/>
            <a:chOff x="0" y="1"/>
            <a:chExt cx="4849266" cy="3502720"/>
          </a:xfrm>
        </p:grpSpPr>
        <p:pic>
          <p:nvPicPr>
            <p:cNvPr id="19" name="Picture 18" descr="12-0-12 12V 2A Center Tapped Step Down Transformer buy online at Low Price  in India - ElectronicsComp.com">
              <a:extLst>
                <a:ext uri="{FF2B5EF4-FFF2-40B4-BE49-F238E27FC236}">
                  <a16:creationId xmlns:a16="http://schemas.microsoft.com/office/drawing/2014/main" id="{D33D8598-2021-41B9-1ED8-1F526740DD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"/>
              <a:ext cx="1402883" cy="1290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8F5FB9DF-371C-DE39-BF01-27F70783AF3E}"/>
                </a:ext>
              </a:extLst>
            </p:cNvPr>
            <p:cNvSpPr txBox="1"/>
            <p:nvPr/>
          </p:nvSpPr>
          <p:spPr>
            <a:xfrm>
              <a:off x="62221" y="1321030"/>
              <a:ext cx="1290955" cy="429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b="1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12v-0-12v step down transformer </a:t>
              </a: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pic>
          <p:nvPicPr>
            <p:cNvPr id="24" name="Picture 23" descr="3A Bridge Rectifier - Electronic Components Parts Shop Sri Lanka">
              <a:extLst>
                <a:ext uri="{FF2B5EF4-FFF2-40B4-BE49-F238E27FC236}">
                  <a16:creationId xmlns:a16="http://schemas.microsoft.com/office/drawing/2014/main" id="{45637AF2-320C-5696-8AC9-975FC6BEC1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1253" y="25661"/>
              <a:ext cx="1375107" cy="1375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154B219A-9975-74E6-28DA-B1EA976BE658}"/>
                </a:ext>
              </a:extLst>
            </p:cNvPr>
            <p:cNvSpPr txBox="1"/>
            <p:nvPr/>
          </p:nvSpPr>
          <p:spPr>
            <a:xfrm>
              <a:off x="1825405" y="1410000"/>
              <a:ext cx="1290955" cy="247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b="1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Bridge rectifier</a:t>
              </a: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pic>
          <p:nvPicPr>
            <p:cNvPr id="26" name="Picture 25" descr="10PCS 1000UF 25V Electrolytic Capacitor 10x17mm|electrolytic capacitors| 1000uf 25velectrolytic capacitor 25v - AliExpress">
              <a:extLst>
                <a:ext uri="{FF2B5EF4-FFF2-40B4-BE49-F238E27FC236}">
                  <a16:creationId xmlns:a16="http://schemas.microsoft.com/office/drawing/2014/main" id="{1D415F61-BA57-293A-2A3F-25CBA41947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40"/>
            <a:stretch/>
          </p:blipFill>
          <p:spPr bwMode="auto">
            <a:xfrm>
              <a:off x="3319128" y="4722"/>
              <a:ext cx="1530138" cy="135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4CD63632-1EE1-1E1B-FE39-33732362F10C}"/>
                </a:ext>
              </a:extLst>
            </p:cNvPr>
            <p:cNvSpPr txBox="1"/>
            <p:nvPr/>
          </p:nvSpPr>
          <p:spPr>
            <a:xfrm>
              <a:off x="3319127" y="1371493"/>
              <a:ext cx="1530138" cy="429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b="1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1000uF Electrolytic capacitor</a:t>
              </a: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pic>
          <p:nvPicPr>
            <p:cNvPr id="28" name="Picture 27" descr="LM7812 - Retroamplis">
              <a:extLst>
                <a:ext uri="{FF2B5EF4-FFF2-40B4-BE49-F238E27FC236}">
                  <a16:creationId xmlns:a16="http://schemas.microsoft.com/office/drawing/2014/main" id="{AFFF6911-B3F0-DF6A-3D75-14A5A7CBE7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435" y="1911967"/>
              <a:ext cx="1290827" cy="1290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446F7C8B-12A4-7587-91D2-65D2BB1ED371}"/>
                </a:ext>
              </a:extLst>
            </p:cNvPr>
            <p:cNvSpPr txBox="1"/>
            <p:nvPr/>
          </p:nvSpPr>
          <p:spPr>
            <a:xfrm>
              <a:off x="733284" y="3240573"/>
              <a:ext cx="1421130" cy="247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LM7812 voltage regulator</a:t>
              </a:r>
              <a:endParaRPr lang="en-US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4B1211B8-BAC2-A0D6-FED2-50EAE58F5BAB}"/>
                </a:ext>
              </a:extLst>
            </p:cNvPr>
            <p:cNvSpPr txBox="1"/>
            <p:nvPr/>
          </p:nvSpPr>
          <p:spPr>
            <a:xfrm>
              <a:off x="2608243" y="3255687"/>
              <a:ext cx="1421765" cy="247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b="1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LM7805 voltage regulator</a:t>
              </a: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pic>
          <p:nvPicPr>
            <p:cNvPr id="31" name="Picture 30" descr="Electrobot 7805 L7805Cv Lm7805 Voltage Regulator Ic + 5V (1.5A) Pack of 10:  Buy Online in Sri Lanka at desertcart">
              <a:extLst>
                <a:ext uri="{FF2B5EF4-FFF2-40B4-BE49-F238E27FC236}">
                  <a16:creationId xmlns:a16="http://schemas.microsoft.com/office/drawing/2014/main" id="{367C969A-14AB-5A18-F12D-3555AB2332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1573" y="1909755"/>
              <a:ext cx="1375107" cy="1375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2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32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0010E-C3AB-49B5-93EB-5A21555A18FE}"/>
              </a:ext>
            </a:extLst>
          </p:cNvPr>
          <p:cNvSpPr txBox="1">
            <a:spLocks/>
          </p:cNvSpPr>
          <p:nvPr/>
        </p:nvSpPr>
        <p:spPr>
          <a:xfrm>
            <a:off x="931410" y="612559"/>
            <a:ext cx="9321552" cy="7073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cap="none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Power Supply Unit Interfacing Proteus</a:t>
            </a:r>
            <a:endParaRPr lang="en-US" sz="3600" cap="none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9DEE4C-3566-434C-A35C-6B317ED4A493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F73EB-C6B3-59F5-C4C8-C6808D077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3" y="1442289"/>
            <a:ext cx="11250595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98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33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E19509-E80F-4E8E-8B99-EA9080D4261B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F1A567-1284-0244-342F-015A229A146C}"/>
              </a:ext>
            </a:extLst>
          </p:cNvPr>
          <p:cNvSpPr txBox="1">
            <a:spLocks/>
          </p:cNvSpPr>
          <p:nvPr/>
        </p:nvSpPr>
        <p:spPr>
          <a:xfrm>
            <a:off x="1435224" y="404742"/>
            <a:ext cx="9321552" cy="7073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cap="none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PCB Layout –  Power Supply</a:t>
            </a:r>
            <a:endParaRPr lang="en-US" sz="3600" cap="none" dirty="0">
              <a:solidFill>
                <a:schemeClr val="tx1"/>
              </a:solidFill>
            </a:endParaRP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3213ADE8-7E2E-FEF0-2D21-DCC2A5D4E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05" y="1308993"/>
            <a:ext cx="7811590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31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E0AF140-84AB-4A4F-8D43-6028011EAAE4}"/>
              </a:ext>
            </a:extLst>
          </p:cNvPr>
          <p:cNvSpPr/>
          <p:nvPr/>
        </p:nvSpPr>
        <p:spPr>
          <a:xfrm>
            <a:off x="9485194" y="6335405"/>
            <a:ext cx="2706806" cy="638601"/>
          </a:xfrm>
          <a:prstGeom prst="rect">
            <a:avLst/>
          </a:prstGeom>
          <a:solidFill>
            <a:srgbClr val="7E3556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9CD3ED-1704-4AF8-9946-B425DFCD2C67}"/>
              </a:ext>
            </a:extLst>
          </p:cNvPr>
          <p:cNvSpPr/>
          <p:nvPr/>
        </p:nvSpPr>
        <p:spPr>
          <a:xfrm>
            <a:off x="864093" y="1152748"/>
            <a:ext cx="6096000" cy="13404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205108G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Thennakoon T.M.M.S</a:t>
            </a:r>
            <a:endParaRPr lang="en-US" sz="3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0BB21A-C5CC-47BF-8EB3-38CA2FB340F4}"/>
              </a:ext>
            </a:extLst>
          </p:cNvPr>
          <p:cNvSpPr/>
          <p:nvPr/>
        </p:nvSpPr>
        <p:spPr>
          <a:xfrm>
            <a:off x="1478196" y="3614530"/>
            <a:ext cx="6096000" cy="12126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Stepper Motor and Driver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Keypad</a:t>
            </a:r>
            <a:endParaRPr lang="en-US" sz="3200" dirty="0"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B2714-A39B-4FC1-8F8B-EBF74CEF86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745" y="1967419"/>
            <a:ext cx="2266712" cy="292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80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>
                <a:latin typeface="Segoe UI Emoji" panose="020B0502040204020203" pitchFamily="34" charset="0"/>
                <a:ea typeface="Segoe UI Emoji" panose="020B0502040204020203" pitchFamily="34" charset="0"/>
              </a:rPr>
              <a:pPr algn="ctr"/>
              <a:t>35</a:t>
            </a:fld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481E6-AECC-468B-A3B8-37EA3380CD03}"/>
              </a:ext>
            </a:extLst>
          </p:cNvPr>
          <p:cNvSpPr/>
          <p:nvPr/>
        </p:nvSpPr>
        <p:spPr>
          <a:xfrm>
            <a:off x="4493066" y="389794"/>
            <a:ext cx="3205868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Stepper Motor</a:t>
            </a:r>
            <a:endParaRPr lang="en-US" sz="3200" dirty="0">
              <a:effectLst/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733747-DAAA-4AAC-A086-CA7E8349F8E8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8F533E-7E67-3B7D-07B8-F21B29658F75}"/>
              </a:ext>
            </a:extLst>
          </p:cNvPr>
          <p:cNvSpPr txBox="1"/>
          <p:nvPr/>
        </p:nvSpPr>
        <p:spPr>
          <a:xfrm>
            <a:off x="5779224" y="1664489"/>
            <a:ext cx="6093724" cy="327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When the container is filled with sap, motor stars to rotate and it continues until the temperature set to set temperature.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When the user increases the set temperature after the process is done, motor starts again rotating until temperature set with the new set temperature.  </a:t>
            </a:r>
            <a:endParaRPr lang="en-US" sz="20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53F9B3-4D9F-4EC0-9F82-59340B347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303" y="1664489"/>
            <a:ext cx="2670763" cy="285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77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3F12C6F9-1B01-F90D-79C6-9B7DF0CAC4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36</a:t>
            </a:fld>
            <a:endParaRPr lang="en-US" noProof="0" dirty="0"/>
          </a:p>
        </p:txBody>
      </p:sp>
      <p:pic>
        <p:nvPicPr>
          <p:cNvPr id="23" name="Picture 22" descr="Diagram, schematic&#10;&#10;Description automatically generated">
            <a:extLst>
              <a:ext uri="{FF2B5EF4-FFF2-40B4-BE49-F238E27FC236}">
                <a16:creationId xmlns:a16="http://schemas.microsoft.com/office/drawing/2014/main" id="{B242B383-A6CD-1244-C485-02D9A0D78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5" r="3973" b="8970"/>
          <a:stretch/>
        </p:blipFill>
        <p:spPr bwMode="auto">
          <a:xfrm>
            <a:off x="2133600" y="1456880"/>
            <a:ext cx="4399721" cy="384586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D14D033-ED85-7BF9-06E0-A616B7DB22EF}"/>
              </a:ext>
            </a:extLst>
          </p:cNvPr>
          <p:cNvSpPr txBox="1"/>
          <p:nvPr/>
        </p:nvSpPr>
        <p:spPr>
          <a:xfrm>
            <a:off x="3220279" y="486562"/>
            <a:ext cx="6174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Bipolar Stepper Winding Arrangement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57C93F-79C6-2E68-891C-8BDBB75C1797}"/>
              </a:ext>
            </a:extLst>
          </p:cNvPr>
          <p:cNvSpPr/>
          <p:nvPr/>
        </p:nvSpPr>
        <p:spPr>
          <a:xfrm>
            <a:off x="6990071" y="1712366"/>
            <a:ext cx="5440468" cy="235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Manufacturer Part Number: 23HP22-2804S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Number Of Phase: 2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Step Angle: 1.8 deg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Holding Torque: 1.26 Nm(178.4oz.in)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Rated Current/phase: 2.8 A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6807A7-62A9-D05D-0172-52C12EFE2C06}"/>
              </a:ext>
            </a:extLst>
          </p:cNvPr>
          <p:cNvSpPr txBox="1"/>
          <p:nvPr/>
        </p:nvSpPr>
        <p:spPr>
          <a:xfrm>
            <a:off x="1430334" y="5673725"/>
            <a:ext cx="8813595" cy="1027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to the Data sheet:</a:t>
            </a: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https://www.omc-stepperonline.com/download/23HS22-2804S.pdf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540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4C08CAC-4B4C-9BD9-A9AF-AC8C10505F31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BEFC00-E4F4-EF18-75E8-74C07D3F6E3B}"/>
              </a:ext>
            </a:extLst>
          </p:cNvPr>
          <p:cNvSpPr/>
          <p:nvPr/>
        </p:nvSpPr>
        <p:spPr>
          <a:xfrm>
            <a:off x="10511161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E74DCF-F11B-A8CA-307F-6DDF45627F3B}"/>
              </a:ext>
            </a:extLst>
          </p:cNvPr>
          <p:cNvSpPr/>
          <p:nvPr/>
        </p:nvSpPr>
        <p:spPr>
          <a:xfrm>
            <a:off x="4375137" y="371773"/>
            <a:ext cx="3441726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L293D driver</a:t>
            </a:r>
            <a:endParaRPr lang="en-US" sz="3200" b="1" dirty="0">
              <a:effectLst/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BD4C99AA-D2BD-F978-9E48-3407899E5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175" y="1942344"/>
            <a:ext cx="2728085" cy="27280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0BDC50-4EFD-FC80-05DB-913CBCE70753}"/>
              </a:ext>
            </a:extLst>
          </p:cNvPr>
          <p:cNvSpPr txBox="1"/>
          <p:nvPr/>
        </p:nvSpPr>
        <p:spPr>
          <a:xfrm>
            <a:off x="6467061" y="1338413"/>
            <a:ext cx="5141844" cy="3935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Specifications:  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Type: Half Bridge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Supply Voltage: 4.5 V to 36 V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Current :600 mA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Supply Current: 2 mA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Operating Temperature: - 40 C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Operating Temperature: + 150 C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Weight: 270 mg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Outputs: 2 Output</a:t>
            </a:r>
          </a:p>
        </p:txBody>
      </p:sp>
    </p:spTree>
    <p:extLst>
      <p:ext uri="{BB962C8B-B14F-4D97-AF65-F5344CB8AC3E}">
        <p14:creationId xmlns:p14="http://schemas.microsoft.com/office/powerpoint/2010/main" val="300946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04FFBA3-89AD-34A3-9BF0-5CD876D6D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887" y="1243953"/>
            <a:ext cx="3920160" cy="375028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AC68B7B-FE64-5E03-270A-FBC518A1D489}"/>
              </a:ext>
            </a:extLst>
          </p:cNvPr>
          <p:cNvSpPr txBox="1"/>
          <p:nvPr/>
        </p:nvSpPr>
        <p:spPr>
          <a:xfrm>
            <a:off x="1258957" y="5396974"/>
            <a:ext cx="6096000" cy="1027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to the Data sheet:</a:t>
            </a: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u="sng" dirty="0">
                <a:solidFill>
                  <a:schemeClr val="hlink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https://cdn-shop.adafruit.com/datasheets/l293d.pdf</a:t>
            </a:r>
            <a:endParaRPr lang="en-US" sz="1800" b="1" dirty="0">
              <a:solidFill>
                <a:schemeClr val="hlin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9C820D-3ED8-EA02-0892-0D995C1381F1}"/>
              </a:ext>
            </a:extLst>
          </p:cNvPr>
          <p:cNvSpPr txBox="1"/>
          <p:nvPr/>
        </p:nvSpPr>
        <p:spPr>
          <a:xfrm>
            <a:off x="3882887" y="382179"/>
            <a:ext cx="40927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Pin diagram of L293D</a:t>
            </a:r>
            <a:endParaRPr lang="en-US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338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94AC677-161D-2F74-757C-E34D6629B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696" y="1290883"/>
            <a:ext cx="6467060" cy="479496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6C72CEA-69B6-B690-C510-9E09C3E05BDA}"/>
              </a:ext>
            </a:extLst>
          </p:cNvPr>
          <p:cNvSpPr txBox="1"/>
          <p:nvPr/>
        </p:nvSpPr>
        <p:spPr>
          <a:xfrm>
            <a:off x="2569909" y="479760"/>
            <a:ext cx="7198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Interfacing L293D with Bipolar Stepper</a:t>
            </a:r>
          </a:p>
        </p:txBody>
      </p:sp>
    </p:spTree>
    <p:extLst>
      <p:ext uri="{BB962C8B-B14F-4D97-AF65-F5344CB8AC3E}">
        <p14:creationId xmlns:p14="http://schemas.microsoft.com/office/powerpoint/2010/main" val="486162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</a:t>
            </a:fld>
            <a:endParaRPr lang="en-US" dirty="0"/>
          </a:p>
        </p:txBody>
      </p:sp>
      <p:sp>
        <p:nvSpPr>
          <p:cNvPr id="63" name="Title 2">
            <a:extLst>
              <a:ext uri="{FF2B5EF4-FFF2-40B4-BE49-F238E27FC236}">
                <a16:creationId xmlns:a16="http://schemas.microsoft.com/office/drawing/2014/main" id="{E147C16C-12CC-467E-802D-9CA47B3224F2}"/>
              </a:ext>
            </a:extLst>
          </p:cNvPr>
          <p:cNvSpPr txBox="1">
            <a:spLocks/>
          </p:cNvSpPr>
          <p:nvPr/>
        </p:nvSpPr>
        <p:spPr bwMode="gray">
          <a:xfrm>
            <a:off x="911396" y="624099"/>
            <a:ext cx="3660604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Problem in brief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27DCA1B-DAD1-47F8-8593-618CF5BDC04F}"/>
              </a:ext>
            </a:extLst>
          </p:cNvPr>
          <p:cNvSpPr txBox="1"/>
          <p:nvPr/>
        </p:nvSpPr>
        <p:spPr>
          <a:xfrm>
            <a:off x="812134" y="1272099"/>
            <a:ext cx="10916814" cy="5113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Using the traditional method to produce Kithul Treacle and Kithul Jaggery. (Woodfire)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When Sap of the Kithul Flower is heated, the wood fire should be controlled on the same level.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Sap of the Kithul Flower mixture should be mixed until the end of the process.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Producers must stay near the heating Sap of the Kithul Flower mixture and pay attention all the time.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Since producers must stay near wood fires there is a risk and higher chance of getting skin burns.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Producer should have the best understanding of the level of thickness for making Treacle and Jaggery.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 Producers have to spend more time and energy.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FA9C14-BA1B-4926-8BA8-40A7DFD0F624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53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961C82-6BA9-4363-9A15-D703ED408669}"/>
              </a:ext>
            </a:extLst>
          </p:cNvPr>
          <p:cNvSpPr txBox="1">
            <a:spLocks/>
          </p:cNvSpPr>
          <p:nvPr/>
        </p:nvSpPr>
        <p:spPr>
          <a:xfrm>
            <a:off x="-144558" y="218259"/>
            <a:ext cx="12161506" cy="7073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Stepper Motor And Driver </a:t>
            </a:r>
            <a:r>
              <a:rPr lang="en-US" sz="3200" cap="none" dirty="0">
                <a:solidFill>
                  <a:schemeClr val="tx1"/>
                </a:solidFill>
                <a:latin typeface="Times New Roman" panose="02020603050405020304" pitchFamily="18" charset="0"/>
                <a:ea typeface="Segoe UI Emoji" panose="020B0502040204020203" pitchFamily="34" charset="0"/>
                <a:cs typeface="Times New Roman" panose="02020603050405020304" pitchFamily="18" charset="0"/>
              </a:rPr>
              <a:t>interfacing Proteus</a:t>
            </a:r>
            <a:endParaRPr lang="en-US" sz="32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E202F4-EA5A-45CD-83C8-47C6CFDC5760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" name="Picture 1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3795DF15-6E9E-5AED-823C-984236236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78" t="22463" r="25050" b="18424"/>
          <a:stretch/>
        </p:blipFill>
        <p:spPr bwMode="auto">
          <a:xfrm>
            <a:off x="2599703" y="1216007"/>
            <a:ext cx="6992593" cy="52372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91668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1C9B207-6187-1371-A487-585CA5E1FEF6}"/>
              </a:ext>
            </a:extLst>
          </p:cNvPr>
          <p:cNvSpPr txBox="1"/>
          <p:nvPr/>
        </p:nvSpPr>
        <p:spPr>
          <a:xfrm>
            <a:off x="3140766" y="130843"/>
            <a:ext cx="620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- </a:t>
            </a:r>
            <a:r>
              <a:rPr lang="en-US" sz="3200" b="1" cap="non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Stepper Motor And Driver 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BFD980-10B1-064E-F62E-FA9288CAAC19}"/>
              </a:ext>
            </a:extLst>
          </p:cNvPr>
          <p:cNvSpPr txBox="1"/>
          <p:nvPr/>
        </p:nvSpPr>
        <p:spPr>
          <a:xfrm>
            <a:off x="1470991" y="609601"/>
            <a:ext cx="9250018" cy="685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#define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i="1" dirty="0">
                <a:solidFill>
                  <a:srgbClr val="A000A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F_CPU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8000000UL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avr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io.h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&lt;util/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delay.h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8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stepper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8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A000A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DDRA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0xFF;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A000A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PORTA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0x00;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/* Replace with your application code */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88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stepper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8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stepper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(){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</a:t>
            </a:r>
            <a:r>
              <a:rPr lang="en-US" sz="14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//All pins of PORTC as output                //Initially all pins as output high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  </a:t>
            </a:r>
            <a:r>
              <a:rPr lang="en-US" sz="140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 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   </a:t>
            </a:r>
            <a:r>
              <a:rPr lang="en-US" sz="1400" dirty="0">
                <a:solidFill>
                  <a:srgbClr val="A000A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PORTA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0b00010010;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   </a:t>
            </a:r>
            <a:r>
              <a:rPr lang="en-US" sz="1400" i="1" dirty="0">
                <a:solidFill>
                  <a:srgbClr val="88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sz="1400" i="1" dirty="0" err="1">
                <a:solidFill>
                  <a:srgbClr val="88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delay_ms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(100);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   </a:t>
            </a:r>
            <a:r>
              <a:rPr lang="en-US" sz="1400" dirty="0">
                <a:solidFill>
                  <a:srgbClr val="A000A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PORTA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0b00000110;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   </a:t>
            </a:r>
            <a:r>
              <a:rPr lang="en-US" sz="1400" i="1" dirty="0">
                <a:solidFill>
                  <a:srgbClr val="88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sz="1400" i="1" dirty="0" err="1">
                <a:solidFill>
                  <a:srgbClr val="88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delay_ms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(100);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   </a:t>
            </a:r>
            <a:r>
              <a:rPr lang="en-US" sz="1400" dirty="0">
                <a:solidFill>
                  <a:srgbClr val="A000A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PORTA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0b00001100;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   </a:t>
            </a:r>
            <a:r>
              <a:rPr lang="en-US" sz="1400" i="1" dirty="0">
                <a:solidFill>
                  <a:srgbClr val="88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sz="1400" i="1" dirty="0" err="1">
                <a:solidFill>
                  <a:srgbClr val="88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delay_ms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(100);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   </a:t>
            </a:r>
            <a:r>
              <a:rPr lang="en-US" sz="1400" dirty="0">
                <a:solidFill>
                  <a:srgbClr val="A000A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PORTA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0b00011000;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	    </a:t>
            </a:r>
            <a:r>
              <a:rPr lang="en-US" sz="1400" i="1" dirty="0">
                <a:solidFill>
                  <a:srgbClr val="88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</a:t>
            </a:r>
            <a:r>
              <a:rPr lang="en-US" sz="1400" i="1" dirty="0" err="1">
                <a:solidFill>
                  <a:srgbClr val="88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delay_ms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(100);</a:t>
            </a: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 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9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8618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98B169-1A11-400D-8B19-E95512C41D38}"/>
              </a:ext>
            </a:extLst>
          </p:cNvPr>
          <p:cNvSpPr/>
          <p:nvPr/>
        </p:nvSpPr>
        <p:spPr>
          <a:xfrm>
            <a:off x="3720707" y="459855"/>
            <a:ext cx="4018561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Keypad</a:t>
            </a:r>
            <a:endParaRPr lang="en-US" sz="3200" dirty="0">
              <a:effectLst/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C16029-03D4-4D99-80E6-3049610759BD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DA80BF-F514-E31E-B3D4-16CE850E99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4475" r="7895" b="5000"/>
          <a:stretch/>
        </p:blipFill>
        <p:spPr bwMode="auto">
          <a:xfrm>
            <a:off x="1275936" y="1621602"/>
            <a:ext cx="3925250" cy="41934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D8EA33-C7E0-9FD0-6016-D4E7373DE48A}"/>
              </a:ext>
            </a:extLst>
          </p:cNvPr>
          <p:cNvSpPr txBox="1"/>
          <p:nvPr/>
        </p:nvSpPr>
        <p:spPr>
          <a:xfrm>
            <a:off x="5729987" y="1743057"/>
            <a:ext cx="6350958" cy="337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Selecting options - makes the user go through the specific process. When the user selects an option, the system sets the defaults (temperature limit, valve no) for the specific product.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Increase the default set temperature to continue the process if the user is not satisfied with the output product.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Iskoola Pota" panose="020B0502040204020203" pitchFamily="34" charset="0"/>
              </a:rPr>
              <a:t>Open/ Close valve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29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0010E-C3AB-49B5-93EB-5A21555A18FE}"/>
              </a:ext>
            </a:extLst>
          </p:cNvPr>
          <p:cNvSpPr txBox="1">
            <a:spLocks/>
          </p:cNvSpPr>
          <p:nvPr/>
        </p:nvSpPr>
        <p:spPr>
          <a:xfrm>
            <a:off x="1435224" y="233434"/>
            <a:ext cx="9321552" cy="7073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Keypad (Cont.)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9DEE4C-3566-434C-A35C-6B317ED4A493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7D07AF-28AB-2A49-877A-253876C7CB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70" t="26010" r="35187" b="6009"/>
          <a:stretch/>
        </p:blipFill>
        <p:spPr bwMode="auto">
          <a:xfrm>
            <a:off x="1435224" y="1361094"/>
            <a:ext cx="3391965" cy="43477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6E09E2-FFC8-B06D-18D8-B96C6897C131}"/>
              </a:ext>
            </a:extLst>
          </p:cNvPr>
          <p:cNvSpPr txBox="1"/>
          <p:nvPr/>
        </p:nvSpPr>
        <p:spPr>
          <a:xfrm>
            <a:off x="6202795" y="1361094"/>
            <a:ext cx="5057795" cy="4764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Key Features: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</a:rPr>
              <a:t>Ultra-thin design &amp; adhesive backing </a:t>
            </a:r>
          </a:p>
          <a:p>
            <a:pPr marL="342900" marR="0" lvl="0" indent="-34290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</a:rPr>
              <a:t>Easy communication with any microcontroller</a:t>
            </a:r>
            <a:endParaRPr lang="en-US" sz="1800" dirty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</a:rPr>
              <a:t>Cable included</a:t>
            </a:r>
            <a:endParaRPr lang="en-US" sz="1800" dirty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sz="1800" b="1" dirty="0">
                <a:solidFill>
                  <a:srgbClr val="3333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Iskoola Pota" panose="020B0502040204020203" pitchFamily="34" charset="0"/>
              </a:rPr>
              <a:t>Details: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</a:rPr>
              <a:t>Maximum Rating: 24 VDC, 30 mA</a:t>
            </a:r>
            <a:endParaRPr lang="en-US" sz="1800" dirty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</a:rPr>
              <a:t>Interface: 8-pin access to 4×4 matrix</a:t>
            </a:r>
            <a:endParaRPr lang="en-US" sz="1800" dirty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</a:rPr>
              <a:t>Dimensions: Keypad: 2.7 x 3.0 in (6.9 x 7.6 cm) </a:t>
            </a:r>
            <a:endParaRPr lang="en-US" sz="1800" dirty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1143000" marR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</a:rPr>
              <a:t>   Cable: 0.78 x 3.5 in (2.0 x 8.8 cm)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Iskoola Pota" panose="020B0502040204020203" pitchFamily="34" charset="0"/>
              </a:rPr>
              <a:t>Operating temp range: 32 to 122 °F (0 to 50 °C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694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0EFFA1EB-7506-914F-340A-97331F6BC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05"/>
          <a:stretch/>
        </p:blipFill>
        <p:spPr>
          <a:xfrm>
            <a:off x="3107280" y="1233529"/>
            <a:ext cx="5597946" cy="43036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89A8D4-F567-9577-FD78-9B24E6D7EB60}"/>
              </a:ext>
            </a:extLst>
          </p:cNvPr>
          <p:cNvSpPr txBox="1"/>
          <p:nvPr/>
        </p:nvSpPr>
        <p:spPr>
          <a:xfrm>
            <a:off x="4098707" y="443108"/>
            <a:ext cx="3615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Interfacing Keypad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2E2F7B-085B-67BE-B739-155F676F95C1}"/>
              </a:ext>
            </a:extLst>
          </p:cNvPr>
          <p:cNvSpPr txBox="1"/>
          <p:nvPr/>
        </p:nvSpPr>
        <p:spPr>
          <a:xfrm>
            <a:off x="2089084" y="5742817"/>
            <a:ext cx="10399171" cy="950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to datasheet-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http://www.electronicoscaldas.com/datasheet/Teclado-membrana-matricial-4x4.pdf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239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3EBBCF8-9F09-3478-5653-9069CD23F7F6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0F7CDD6-1294-0B7B-819D-0AD68668CAF7}"/>
              </a:ext>
            </a:extLst>
          </p:cNvPr>
          <p:cNvSpPr txBox="1">
            <a:spLocks/>
          </p:cNvSpPr>
          <p:nvPr/>
        </p:nvSpPr>
        <p:spPr>
          <a:xfrm>
            <a:off x="-144558" y="218259"/>
            <a:ext cx="12161506" cy="7073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non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Keypad </a:t>
            </a:r>
            <a:r>
              <a:rPr lang="en-US" sz="3200" cap="none" dirty="0">
                <a:solidFill>
                  <a:schemeClr val="tx1"/>
                </a:solidFill>
                <a:latin typeface="Times New Roman" panose="02020603050405020304" pitchFamily="18" charset="0"/>
                <a:ea typeface="Segoe UI Emoji" panose="020B0502040204020203" pitchFamily="34" charset="0"/>
                <a:cs typeface="Times New Roman" panose="02020603050405020304" pitchFamily="18" charset="0"/>
              </a:rPr>
              <a:t>Interfacing Proteus</a:t>
            </a:r>
            <a:endParaRPr lang="en-US" sz="32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4FAA10-8ECE-480B-A7DD-C2FB28A32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7" t="21599" r="11481" b="22780"/>
          <a:stretch/>
        </p:blipFill>
        <p:spPr bwMode="auto">
          <a:xfrm>
            <a:off x="1250470" y="1302027"/>
            <a:ext cx="9691059" cy="50833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705264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15417AA-F1C7-AF8E-7D83-C379D122201B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9E00B5-CDF5-DF50-1ED7-B5181C5BA646}"/>
              </a:ext>
            </a:extLst>
          </p:cNvPr>
          <p:cNvSpPr txBox="1"/>
          <p:nvPr/>
        </p:nvSpPr>
        <p:spPr>
          <a:xfrm>
            <a:off x="4863547" y="184578"/>
            <a:ext cx="2396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PCB Design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FB8D47-5115-ACC9-964F-3589F0AD5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61" y="907247"/>
            <a:ext cx="4007778" cy="576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90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145F911-7C2F-83F2-37C8-73E1DC738B5A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76920D-B135-A248-A735-B846560795DA}"/>
              </a:ext>
            </a:extLst>
          </p:cNvPr>
          <p:cNvSpPr txBox="1"/>
          <p:nvPr/>
        </p:nvSpPr>
        <p:spPr>
          <a:xfrm>
            <a:off x="5361066" y="304799"/>
            <a:ext cx="1655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View</a:t>
            </a:r>
          </a:p>
        </p:txBody>
      </p:sp>
      <p:pic>
        <p:nvPicPr>
          <p:cNvPr id="25" name="Picture 24" descr="Graphical user interface&#10;&#10;Description automatically generated">
            <a:extLst>
              <a:ext uri="{FF2B5EF4-FFF2-40B4-BE49-F238E27FC236}">
                <a16:creationId xmlns:a16="http://schemas.microsoft.com/office/drawing/2014/main" id="{9AA4E0C3-89EC-4768-511C-79A08A692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523" y="889574"/>
            <a:ext cx="4324954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495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9CD3ED-1704-4AF8-9946-B425DFCD2C67}"/>
              </a:ext>
            </a:extLst>
          </p:cNvPr>
          <p:cNvSpPr/>
          <p:nvPr/>
        </p:nvSpPr>
        <p:spPr>
          <a:xfrm>
            <a:off x="864093" y="1152748"/>
            <a:ext cx="6096000" cy="13368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3600" b="1" dirty="0">
                <a:latin typeface="Segoe UI Emoji" panose="020B0502040204020203" pitchFamily="34" charset="0"/>
                <a:ea typeface="Segoe UI Emoji" panose="020B0502040204020203" pitchFamily="34" charset="0"/>
                <a:cs typeface="Iskoola Pota" panose="020B0502040204020203" pitchFamily="34" charset="0"/>
              </a:rPr>
              <a:t>205096N </a:t>
            </a:r>
            <a:endParaRPr lang="en-US" sz="3600" b="1" dirty="0">
              <a:latin typeface="Segoe UI Emoji" panose="020B0502040204020203" pitchFamily="34" charset="0"/>
              <a:ea typeface="Segoe UI Emoji" panose="020B0502040204020203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3600" b="1" dirty="0">
                <a:latin typeface="Segoe UI Emoji" panose="020B0502040204020203" pitchFamily="34" charset="0"/>
                <a:ea typeface="Segoe UI Emoji" panose="020B0502040204020203" pitchFamily="34" charset="0"/>
                <a:cs typeface="Iskoola Pota" panose="020B0502040204020203" pitchFamily="34" charset="0"/>
              </a:rPr>
              <a:t>SAMARAKKODY S.A.T. 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0BB21A-C5CC-47BF-8EB3-38CA2FB340F4}"/>
              </a:ext>
            </a:extLst>
          </p:cNvPr>
          <p:cNvSpPr/>
          <p:nvPr/>
        </p:nvSpPr>
        <p:spPr>
          <a:xfrm>
            <a:off x="1534991" y="3115492"/>
            <a:ext cx="6096000" cy="187833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Solenoid valve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Buzzer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320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Heater</a:t>
            </a:r>
            <a:endParaRPr lang="en-US" sz="3200" dirty="0"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3124B3-D198-46DA-9A19-E0D30505F4A1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1B169A-B0B1-4ED8-AFA9-1E3FBA98E3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38" y="1997923"/>
            <a:ext cx="2108495" cy="264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15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>
                <a:latin typeface="Segoe UI Emoji" panose="020B0502040204020203" pitchFamily="34" charset="0"/>
                <a:ea typeface="Segoe UI Emoji" panose="020B0502040204020203" pitchFamily="34" charset="0"/>
              </a:rPr>
              <a:pPr algn="ctr"/>
              <a:t>49</a:t>
            </a:fld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D13F12-2FA5-4AE8-93AF-7742402BCC4F}"/>
              </a:ext>
            </a:extLst>
          </p:cNvPr>
          <p:cNvSpPr/>
          <p:nvPr/>
        </p:nvSpPr>
        <p:spPr>
          <a:xfrm>
            <a:off x="1399424" y="945529"/>
            <a:ext cx="15055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Buzzer</a:t>
            </a:r>
            <a:endParaRPr lang="en-US" sz="36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F3AC39-75FE-440D-8EEF-42BF01A4B9AD}"/>
              </a:ext>
            </a:extLst>
          </p:cNvPr>
          <p:cNvSpPr/>
          <p:nvPr/>
        </p:nvSpPr>
        <p:spPr>
          <a:xfrm>
            <a:off x="4952653" y="1505424"/>
            <a:ext cx="692029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Use to give a signal/ message to user for specific purposes.</a:t>
            </a:r>
          </a:p>
          <a:p>
            <a:r>
              <a:rPr lang="en-US" sz="2200" dirty="0"/>
              <a:t>The buzzer activates, when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200" dirty="0">
                <a:ea typeface="Segoe UI Emoji" panose="020B0502040204020203" pitchFamily="34" charset="0"/>
                <a:cs typeface="Times New Roman" panose="02020603050405020304" pitchFamily="18" charset="0"/>
              </a:rPr>
              <a:t>When the weight of the sap of </a:t>
            </a:r>
            <a:r>
              <a:rPr lang="en-GB" sz="2200" dirty="0" err="1">
                <a:ea typeface="Segoe UI Emoji" panose="020B0502040204020203" pitchFamily="34" charset="0"/>
                <a:cs typeface="Times New Roman" panose="02020603050405020304" pitchFamily="18" charset="0"/>
              </a:rPr>
              <a:t>Kithul</a:t>
            </a:r>
            <a:r>
              <a:rPr lang="en-GB" sz="2200" dirty="0">
                <a:ea typeface="Segoe UI Emoji" panose="020B0502040204020203" pitchFamily="34" charset="0"/>
                <a:cs typeface="Times New Roman" panose="02020603050405020304" pitchFamily="18" charset="0"/>
              </a:rPr>
              <a:t> Flower equals to 4kg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200" dirty="0">
                <a:ea typeface="Segoe UI Emoji" panose="020B0502040204020203" pitchFamily="34" charset="0"/>
                <a:cs typeface="Times New Roman" panose="02020603050405020304" pitchFamily="18" charset="0"/>
              </a:rPr>
              <a:t>When the mixture turns to set temperature</a:t>
            </a:r>
          </a:p>
          <a:p>
            <a:endParaRPr lang="en-GB" sz="2200" dirty="0">
              <a:ea typeface="Segoe UI Emoji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sz="2200" dirty="0"/>
              <a:t>The buzzer is placed in filtering part so that it can’t be affected from temperature</a:t>
            </a:r>
          </a:p>
          <a:p>
            <a:endParaRPr lang="en-GB" sz="2200" dirty="0"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DF75EF-2E8A-47B2-B316-262FA45BF732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399424" y="2121187"/>
            <a:ext cx="3098188" cy="198555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193073" y="4636068"/>
            <a:ext cx="835587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Piezoelectric Buzzer (Pin terminal type PS12 PS1240P02BT)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inexpensive yet reliable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can produce a variety of pleasant sounds,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and analog sound, intermittent sound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low power consumption. </a:t>
            </a:r>
          </a:p>
        </p:txBody>
      </p:sp>
    </p:spTree>
    <p:extLst>
      <p:ext uri="{BB962C8B-B14F-4D97-AF65-F5344CB8AC3E}">
        <p14:creationId xmlns:p14="http://schemas.microsoft.com/office/powerpoint/2010/main" val="1985049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D931420-AC47-4F2F-9AED-4804DBE0701F}"/>
              </a:ext>
            </a:extLst>
          </p:cNvPr>
          <p:cNvSpPr txBox="1">
            <a:spLocks/>
          </p:cNvSpPr>
          <p:nvPr/>
        </p:nvSpPr>
        <p:spPr bwMode="gray">
          <a:xfrm>
            <a:off x="1017928" y="704283"/>
            <a:ext cx="3278864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Problem in brief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A6EEFF-84E1-4AAF-8990-24B864229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58" y="3413914"/>
            <a:ext cx="4484070" cy="31221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7B1588-1316-40DB-96F8-C2093A169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20" y="1310318"/>
            <a:ext cx="3219472" cy="24825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1FA82B-0688-4787-B7BD-3DB001144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71" y="1310318"/>
            <a:ext cx="2409825" cy="1895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035345-0AF6-4FDC-8C2E-2D2DEFBF33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742" y="3959048"/>
            <a:ext cx="3276600" cy="25770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ADFFF8-6FA4-4DAB-ACD3-4833F77CCE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792" y="1310318"/>
            <a:ext cx="2997865" cy="30574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D996E3-5A11-420B-895F-B785F7442F5A}"/>
              </a:ext>
            </a:extLst>
          </p:cNvPr>
          <p:cNvSpPr/>
          <p:nvPr/>
        </p:nvSpPr>
        <p:spPr>
          <a:xfrm>
            <a:off x="10753427" y="6335406"/>
            <a:ext cx="895622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1529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>
                <a:latin typeface="Segoe UI Emoji" panose="020B0502040204020203" pitchFamily="34" charset="0"/>
                <a:ea typeface="Segoe UI Emoji" panose="020B0502040204020203" pitchFamily="34" charset="0"/>
              </a:rPr>
              <a:pPr algn="ctr"/>
              <a:t>50</a:t>
            </a:fld>
            <a:endParaRPr lang="en-US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D13F12-2FA5-4AE8-93AF-7742402BCC4F}"/>
              </a:ext>
            </a:extLst>
          </p:cNvPr>
          <p:cNvSpPr/>
          <p:nvPr/>
        </p:nvSpPr>
        <p:spPr>
          <a:xfrm>
            <a:off x="1127351" y="945529"/>
            <a:ext cx="15055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Buzzer</a:t>
            </a:r>
            <a:endParaRPr lang="en-US" sz="36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DF75EF-2E8A-47B2-B316-262FA45BF732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683093" y="2312997"/>
          <a:ext cx="8748169" cy="402240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3363199">
                  <a:extLst>
                    <a:ext uri="{9D8B030D-6E8A-4147-A177-3AD203B41FA5}">
                      <a16:colId xmlns:a16="http://schemas.microsoft.com/office/drawing/2014/main" val="1194022172"/>
                    </a:ext>
                  </a:extLst>
                </a:gridCol>
                <a:gridCol w="5384970">
                  <a:extLst>
                    <a:ext uri="{9D8B030D-6E8A-4147-A177-3AD203B41FA5}">
                      <a16:colId xmlns:a16="http://schemas.microsoft.com/office/drawing/2014/main" val="115014607"/>
                    </a:ext>
                  </a:extLst>
                </a:gridCol>
              </a:tblGrid>
              <a:tr h="5041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Component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Piezoelectric Buzzer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792887183"/>
                  </a:ext>
                </a:extLst>
              </a:tr>
              <a:tr h="5005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Type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Pin terminal type PS12 (PS1240P02BT)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2050509373"/>
                  </a:ext>
                </a:extLst>
              </a:tr>
              <a:tr h="5041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Rated Voltage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~3 to ~250 V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2699163493"/>
                  </a:ext>
                </a:extLst>
              </a:tr>
              <a:tr h="5041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Rated Current consumption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&lt; 30 mA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1984726501"/>
                  </a:ext>
                </a:extLst>
              </a:tr>
              <a:tr h="5005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Resonant frequencies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 to 6 kHz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4217816183"/>
                  </a:ext>
                </a:extLst>
              </a:tr>
              <a:tr h="5041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Operating temperature range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–10 to +70°C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56781197"/>
                  </a:ext>
                </a:extLst>
              </a:tr>
              <a:tr h="5005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Sound pressure 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70dB(A)/10cm min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3766579507"/>
                  </a:ext>
                </a:extLst>
              </a:tr>
              <a:tr h="5041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Pin Description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 pins (Power pin, Ground Pin)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3272486207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127351" y="1767762"/>
            <a:ext cx="2111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Specifications:</a:t>
            </a:r>
          </a:p>
        </p:txBody>
      </p:sp>
    </p:spTree>
    <p:extLst>
      <p:ext uri="{BB962C8B-B14F-4D97-AF65-F5344CB8AC3E}">
        <p14:creationId xmlns:p14="http://schemas.microsoft.com/office/powerpoint/2010/main" val="3561478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211159" y="928779"/>
            <a:ext cx="7572919" cy="231081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45771" y="3607249"/>
            <a:ext cx="92180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Piezoelectric components: convert electric energy into mechanical energy and mechanical energy into electric energy. </a:t>
            </a:r>
          </a:p>
          <a:p>
            <a:endParaRPr lang="en-GB" dirty="0"/>
          </a:p>
          <a:p>
            <a:r>
              <a:rPr lang="en-GB" dirty="0"/>
              <a:t>In short, the working principle of Piezoelectric Buzzer, </a:t>
            </a:r>
          </a:p>
          <a:p>
            <a:endParaRPr lang="en-GB" dirty="0"/>
          </a:p>
          <a:p>
            <a:r>
              <a:rPr lang="en-GB" dirty="0"/>
              <a:t>It works by applying an external voltage to the piezoelectric ceramic material. </a:t>
            </a:r>
          </a:p>
          <a:p>
            <a:r>
              <a:rPr lang="en-GB" dirty="0"/>
              <a:t>That voltage takes as an input signal </a:t>
            </a:r>
          </a:p>
          <a:p>
            <a:r>
              <a:rPr lang="en-GB" dirty="0"/>
              <a:t>Then piezo ceramic vibrate continuously and generates a pressure wave that the human ear can picks up as sound </a:t>
            </a:r>
          </a:p>
        </p:txBody>
      </p:sp>
    </p:spTree>
    <p:extLst>
      <p:ext uri="{BB962C8B-B14F-4D97-AF65-F5344CB8AC3E}">
        <p14:creationId xmlns:p14="http://schemas.microsoft.com/office/powerpoint/2010/main" val="2229111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961C82-6BA9-4363-9A15-D703ED408669}"/>
              </a:ext>
            </a:extLst>
          </p:cNvPr>
          <p:cNvSpPr txBox="1">
            <a:spLocks/>
          </p:cNvSpPr>
          <p:nvPr/>
        </p:nvSpPr>
        <p:spPr>
          <a:xfrm>
            <a:off x="931410" y="612559"/>
            <a:ext cx="9321552" cy="7073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Buzzer schematic diagram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6B24BA-CB5B-4118-A181-8B465669E2D5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C9115-2F99-4DE8-B9B9-69F7B9B3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367" y="1445447"/>
            <a:ext cx="7753692" cy="488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80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0010E-C3AB-49B5-93EB-5A21555A18FE}"/>
              </a:ext>
            </a:extLst>
          </p:cNvPr>
          <p:cNvSpPr txBox="1">
            <a:spLocks/>
          </p:cNvSpPr>
          <p:nvPr/>
        </p:nvSpPr>
        <p:spPr>
          <a:xfrm>
            <a:off x="904777" y="727969"/>
            <a:ext cx="9321552" cy="6451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Heating Coil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82EC06-D157-4A8B-B6F6-D2AEEB5EBBFD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116329" y="2254158"/>
            <a:ext cx="3638549" cy="270972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111931" y="845444"/>
            <a:ext cx="6096000" cy="553997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dirty="0"/>
          </a:p>
          <a:p>
            <a:r>
              <a:rPr lang="en-US" sz="2400" dirty="0"/>
              <a:t>The coil is made from ceramic or metal and heated through electric current.</a:t>
            </a:r>
          </a:p>
          <a:p>
            <a:r>
              <a:rPr lang="en-US" sz="2400" dirty="0"/>
              <a:t> It acts as a large resistor and as the electric current flows through it, it begins to heat up. </a:t>
            </a:r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Heating coil is used to convert electric power into heat.</a:t>
            </a:r>
          </a:p>
          <a:p>
            <a:r>
              <a:rPr lang="en-GB" sz="2400" dirty="0"/>
              <a:t>Electronic circuits include resistors, which control how much current flow. Even a thin piece of wire will get hot if you force enough electricity through it. In an incandescent lamp, there's a very thin coil of wire called a filament that glows white hot</a:t>
            </a:r>
          </a:p>
        </p:txBody>
      </p:sp>
    </p:spTree>
    <p:extLst>
      <p:ext uri="{BB962C8B-B14F-4D97-AF65-F5344CB8AC3E}">
        <p14:creationId xmlns:p14="http://schemas.microsoft.com/office/powerpoint/2010/main" val="4259355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0010E-C3AB-49B5-93EB-5A21555A18FE}"/>
              </a:ext>
            </a:extLst>
          </p:cNvPr>
          <p:cNvSpPr txBox="1">
            <a:spLocks/>
          </p:cNvSpPr>
          <p:nvPr/>
        </p:nvSpPr>
        <p:spPr>
          <a:xfrm>
            <a:off x="904777" y="727969"/>
            <a:ext cx="9321552" cy="6451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Heating coil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82EC06-D157-4A8B-B6F6-D2AEEB5EBBFD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02229" y="1867987"/>
          <a:ext cx="8384465" cy="4101737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012345">
                  <a:extLst>
                    <a:ext uri="{9D8B030D-6E8A-4147-A177-3AD203B41FA5}">
                      <a16:colId xmlns:a16="http://schemas.microsoft.com/office/drawing/2014/main" val="322291649"/>
                    </a:ext>
                  </a:extLst>
                </a:gridCol>
                <a:gridCol w="4372120">
                  <a:extLst>
                    <a:ext uri="{9D8B030D-6E8A-4147-A177-3AD203B41FA5}">
                      <a16:colId xmlns:a16="http://schemas.microsoft.com/office/drawing/2014/main" val="869939758"/>
                    </a:ext>
                  </a:extLst>
                </a:gridCol>
              </a:tblGrid>
              <a:tr h="5869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Component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Heating Coil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3276077751"/>
                  </a:ext>
                </a:extLst>
              </a:tr>
              <a:tr h="5828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Type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Round Coil Heater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1389119821"/>
                  </a:ext>
                </a:extLst>
              </a:tr>
              <a:tr h="5869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Rated Voltage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230 to 440 V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2659206685"/>
                  </a:ext>
                </a:extLst>
              </a:tr>
              <a:tr h="5869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Power (Watts)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50-10000W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3080679061"/>
                  </a:ext>
                </a:extLst>
              </a:tr>
              <a:tr h="5841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Rated Current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≤60mA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150495310"/>
                  </a:ext>
                </a:extLst>
              </a:tr>
              <a:tr h="5869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Frequency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50, 60 Hz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2393879453"/>
                  </a:ext>
                </a:extLst>
              </a:tr>
              <a:tr h="5869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Temperature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-5C - 350C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73025" marT="8890" marB="0"/>
                </a:tc>
                <a:extLst>
                  <a:ext uri="{0D108BD9-81ED-4DB2-BD59-A6C34878D82A}">
                    <a16:rowId xmlns:a16="http://schemas.microsoft.com/office/drawing/2014/main" val="4032898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78571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961C82-6BA9-4363-9A15-D703ED408669}"/>
              </a:ext>
            </a:extLst>
          </p:cNvPr>
          <p:cNvSpPr txBox="1">
            <a:spLocks/>
          </p:cNvSpPr>
          <p:nvPr/>
        </p:nvSpPr>
        <p:spPr>
          <a:xfrm>
            <a:off x="931410" y="612559"/>
            <a:ext cx="9321552" cy="7073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Heating coil schematic diagram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6B24BA-CB5B-4118-A181-8B465669E2D5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706654" y="1449976"/>
            <a:ext cx="8724608" cy="472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297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0010E-C3AB-49B5-93EB-5A21555A18FE}"/>
              </a:ext>
            </a:extLst>
          </p:cNvPr>
          <p:cNvSpPr txBox="1">
            <a:spLocks/>
          </p:cNvSpPr>
          <p:nvPr/>
        </p:nvSpPr>
        <p:spPr>
          <a:xfrm>
            <a:off x="904777" y="727969"/>
            <a:ext cx="9321552" cy="6451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Pcb</a:t>
            </a:r>
            <a:r>
              <a:rPr lang="en-US" sz="36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 design for buzzer and heating coil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82EC06-D157-4A8B-B6F6-D2AEEB5EBBFD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207623" y="1695131"/>
            <a:ext cx="7328263" cy="45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624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76AE73-D782-414F-940A-D319DC3679C1}"/>
              </a:ext>
            </a:extLst>
          </p:cNvPr>
          <p:cNvSpPr/>
          <p:nvPr/>
        </p:nvSpPr>
        <p:spPr>
          <a:xfrm>
            <a:off x="1500326" y="679143"/>
            <a:ext cx="81601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Segoe UI Emoji" panose="020B0502040204020203" pitchFamily="34" charset="0"/>
                <a:ea typeface="Segoe UI Emoji" panose="020B0502040204020203" pitchFamily="34" charset="0"/>
                <a:cs typeface="Iskoola Pota" panose="020B0502040204020203" pitchFamily="34" charset="0"/>
              </a:rPr>
              <a:t>US Series High-Temperature Solenoid Valves</a:t>
            </a:r>
            <a:endParaRPr lang="en-US" sz="32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D77EE-B96F-46D8-A21A-F9F76259E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944" y="2661593"/>
            <a:ext cx="10572808" cy="35152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lang="en-US" altLang="en-US" sz="2400" dirty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  <a:p>
            <a:pPr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Features:</a:t>
            </a:r>
          </a:p>
          <a:p>
            <a:pPr marL="114300" indent="-342900"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altLang="en-US" sz="24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It adopts a Teflon hard seal structure</a:t>
            </a:r>
          </a:p>
          <a:p>
            <a:pPr marL="114300" indent="-342900"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altLang="en-US" sz="24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Reliable performance</a:t>
            </a:r>
          </a:p>
          <a:p>
            <a:pPr marL="114300" indent="-342900"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altLang="en-US" sz="24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high-temperature resistance</a:t>
            </a:r>
          </a:p>
          <a:p>
            <a:pPr marL="114300" indent="-342900"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altLang="en-US" sz="24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Large flow, high pressure,</a:t>
            </a:r>
          </a:p>
          <a:p>
            <a:pPr marL="114300" indent="-342900"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altLang="en-US" sz="24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good waterproofing performance</a:t>
            </a:r>
          </a:p>
          <a:p>
            <a:pPr marL="114300" indent="-342900"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altLang="en-US" sz="24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Multiple wiring directions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F8E49-5199-4958-A73E-A8AEE714C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883" y="1263918"/>
            <a:ext cx="2584989" cy="20496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FC8882-C9D9-4C08-A1C6-0088A87855A3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9D77EE-B96F-46D8-A21A-F9F76259E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6823" y="1581110"/>
            <a:ext cx="5575177" cy="61860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US" altLang="en-US" sz="2400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Valve 01: Filtering Valve</a:t>
            </a:r>
          </a:p>
          <a:p>
            <a:pPr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Purpose: to control sap filtering part to container</a:t>
            </a:r>
          </a:p>
          <a:p>
            <a:pPr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lang="en-US" altLang="en-US" sz="2400" dirty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US" altLang="en-US" sz="2400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Valve 02: Treacle Valve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Purpose: to take out the Kithul Treacle from the container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lang="en-US" altLang="en-US" sz="2400" dirty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US" altLang="en-US" sz="2400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Valve 01: Jaggery Valve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Purpose: to take out the Kithul Jaggery from the container</a:t>
            </a:r>
          </a:p>
          <a:p>
            <a:pPr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lang="en-US" altLang="en-US" sz="2400" dirty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  <a:p>
            <a:pPr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lang="en-US" altLang="en-US" sz="2400" dirty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  <a:p>
            <a:pPr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lang="en-US" altLang="en-US" sz="2400" dirty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  <a:p>
            <a:pPr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lang="en-US" altLang="en-US" sz="2400" dirty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416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58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76AE73-D782-414F-940A-D319DC3679C1}"/>
              </a:ext>
            </a:extLst>
          </p:cNvPr>
          <p:cNvSpPr/>
          <p:nvPr/>
        </p:nvSpPr>
        <p:spPr>
          <a:xfrm>
            <a:off x="1500326" y="679143"/>
            <a:ext cx="81601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Segoe UI Emoji" panose="020B0502040204020203" pitchFamily="34" charset="0"/>
                <a:ea typeface="Segoe UI Emoji" panose="020B0502040204020203" pitchFamily="34" charset="0"/>
                <a:cs typeface="Iskoola Pota" panose="020B0502040204020203" pitchFamily="34" charset="0"/>
              </a:rPr>
              <a:t>US Series High-Temperature Solenoid Valves</a:t>
            </a:r>
            <a:endParaRPr lang="en-US" sz="32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FC8882-C9D9-4C08-A1C6-0088A87855A3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828800" y="1763487"/>
          <a:ext cx="8421039" cy="3880523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029848">
                  <a:extLst>
                    <a:ext uri="{9D8B030D-6E8A-4147-A177-3AD203B41FA5}">
                      <a16:colId xmlns:a16="http://schemas.microsoft.com/office/drawing/2014/main" val="1654855994"/>
                    </a:ext>
                  </a:extLst>
                </a:gridCol>
                <a:gridCol w="4391191">
                  <a:extLst>
                    <a:ext uri="{9D8B030D-6E8A-4147-A177-3AD203B41FA5}">
                      <a16:colId xmlns:a16="http://schemas.microsoft.com/office/drawing/2014/main" val="521907196"/>
                    </a:ext>
                  </a:extLst>
                </a:gridCol>
              </a:tblGrid>
              <a:tr h="5093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Component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Solenoid Valve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extLst>
                  <a:ext uri="{0D108BD9-81ED-4DB2-BD59-A6C34878D82A}">
                    <a16:rowId xmlns:a16="http://schemas.microsoft.com/office/drawing/2014/main" val="3036419707"/>
                  </a:ext>
                </a:extLst>
              </a:tr>
              <a:tr h="8242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Type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US Series High-Temperature Solenoid Valves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extLst>
                  <a:ext uri="{0D108BD9-81ED-4DB2-BD59-A6C34878D82A}">
                    <a16:rowId xmlns:a16="http://schemas.microsoft.com/office/drawing/2014/main" val="4288454594"/>
                  </a:ext>
                </a:extLst>
              </a:tr>
              <a:tr h="5093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Rated Voltage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12V DC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extLst>
                  <a:ext uri="{0D108BD9-81ED-4DB2-BD59-A6C34878D82A}">
                    <a16:rowId xmlns:a16="http://schemas.microsoft.com/office/drawing/2014/main" val="1030931937"/>
                  </a:ext>
                </a:extLst>
              </a:tr>
              <a:tr h="5093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Operating Voltage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 to 8V DC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extLst>
                  <a:ext uri="{0D108BD9-81ED-4DB2-BD59-A6C34878D82A}">
                    <a16:rowId xmlns:a16="http://schemas.microsoft.com/office/drawing/2014/main" val="2437369884"/>
                  </a:ext>
                </a:extLst>
              </a:tr>
              <a:tr h="5093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Rated Current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≤60mA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extLst>
                  <a:ext uri="{0D108BD9-81ED-4DB2-BD59-A6C34878D82A}">
                    <a16:rowId xmlns:a16="http://schemas.microsoft.com/office/drawing/2014/main" val="1922199459"/>
                  </a:ext>
                </a:extLst>
              </a:tr>
              <a:tr h="5093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Pressure Range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0.05 – 1.5 Mpa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extLst>
                  <a:ext uri="{0D108BD9-81ED-4DB2-BD59-A6C34878D82A}">
                    <a16:rowId xmlns:a16="http://schemas.microsoft.com/office/drawing/2014/main" val="428055842"/>
                  </a:ext>
                </a:extLst>
              </a:tr>
              <a:tr h="5093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Temperature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-5C - 350C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59690" marT="8890" marB="0"/>
                </a:tc>
                <a:extLst>
                  <a:ext uri="{0D108BD9-81ED-4DB2-BD59-A6C34878D82A}">
                    <a16:rowId xmlns:a16="http://schemas.microsoft.com/office/drawing/2014/main" val="512382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8603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82EC06-D157-4A8B-B6F6-D2AEEB5EBBFD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11" y="832708"/>
            <a:ext cx="3344090" cy="265176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03372" y="668020"/>
            <a:ext cx="6096000" cy="59400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/>
              <a:t>A: electromagnetically inductive coil, around an iron core at the centre called the </a:t>
            </a:r>
          </a:p>
          <a:p>
            <a:r>
              <a:rPr lang="en-GB" sz="2000" dirty="0"/>
              <a:t>E: plunger </a:t>
            </a:r>
          </a:p>
          <a:p>
            <a:r>
              <a:rPr lang="en-GB" sz="2000" dirty="0"/>
              <a:t>In the de-energized state, </a:t>
            </a:r>
          </a:p>
          <a:p>
            <a:r>
              <a:rPr lang="en-GB" sz="2000" dirty="0"/>
              <a:t>	a normally open valve is open </a:t>
            </a:r>
          </a:p>
          <a:p>
            <a:r>
              <a:rPr lang="en-GB" sz="2000" dirty="0"/>
              <a:t>	a normally closed valve is closed. </a:t>
            </a:r>
          </a:p>
          <a:p>
            <a:endParaRPr lang="en-GB" sz="2000" dirty="0"/>
          </a:p>
          <a:p>
            <a:r>
              <a:rPr lang="en-GB" sz="2000" dirty="0"/>
              <a:t>When current flows through the solenoid, the coil is energized and creates a magnetic field. </a:t>
            </a:r>
          </a:p>
          <a:p>
            <a:r>
              <a:rPr lang="en-GB" sz="2000" dirty="0"/>
              <a:t>Then creates a magnetic attraction with the plunger, moving it, and overcoming the spring(D) force. </a:t>
            </a:r>
          </a:p>
          <a:p>
            <a:endParaRPr lang="en-GB" sz="2000" dirty="0"/>
          </a:p>
          <a:p>
            <a:r>
              <a:rPr lang="en-GB" sz="2000" dirty="0"/>
              <a:t>If the valve is normally closed, the plunger is lifted so that the seal(F) opens the orifice and allows the flow.</a:t>
            </a:r>
          </a:p>
          <a:p>
            <a:r>
              <a:rPr lang="en-GB" sz="2000" dirty="0"/>
              <a:t>If the valve is normally open, the plunger moves downward so that the seal blocks the orifice and stops the flow. </a:t>
            </a:r>
          </a:p>
          <a:p>
            <a:r>
              <a:rPr lang="en-GB" sz="2000" dirty="0"/>
              <a:t>The shading ring prevents(C) vibration and humming in AC coils.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9D77EE-B96F-46D8-A21A-F9F76259E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573" y="3342783"/>
            <a:ext cx="4013799" cy="35152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lang="en-US" altLang="en-US" dirty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US" altLang="en-US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A: </a:t>
            </a:r>
            <a:r>
              <a:rPr lang="en-GB" altLang="en-US" dirty="0"/>
              <a:t>I</a:t>
            </a:r>
            <a:r>
              <a:rPr lang="en-GB" dirty="0"/>
              <a:t>nductive coil 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GB" altLang="en-US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B: Armature 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GB" altLang="en-US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C: Shading ring 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GB" altLang="en-US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D: Spring 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GB" altLang="en-US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E: Plunger 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GB" altLang="en-US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F: Seal 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GB" altLang="en-US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G: Valve body</a:t>
            </a:r>
            <a:endParaRPr lang="en-US" altLang="en-US" dirty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65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024107" y="1396741"/>
            <a:ext cx="1176155" cy="720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Aim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64489" y="2638467"/>
            <a:ext cx="4985851" cy="2664285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Our aim is to design and develop an automated machine to produce a Kithul Treacle and Kithul Jaggery machine for domestic usage </a:t>
            </a:r>
            <a:endParaRPr lang="en-US" sz="2400" dirty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868781-099F-4F95-B94A-F9761A44325F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01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60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0010E-C3AB-49B5-93EB-5A21555A18FE}"/>
              </a:ext>
            </a:extLst>
          </p:cNvPr>
          <p:cNvSpPr txBox="1">
            <a:spLocks/>
          </p:cNvSpPr>
          <p:nvPr/>
        </p:nvSpPr>
        <p:spPr>
          <a:xfrm>
            <a:off x="931410" y="612559"/>
            <a:ext cx="9321552" cy="7073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Solenoid Valves interfacing Proteus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2678C7-CA7C-494C-B382-B35AA7B6C66B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1E827-9465-4F1B-80FC-0144D6F6A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924" y="1575696"/>
            <a:ext cx="8446152" cy="475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27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61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0010E-C3AB-49B5-93EB-5A21555A18FE}"/>
              </a:ext>
            </a:extLst>
          </p:cNvPr>
          <p:cNvSpPr txBox="1">
            <a:spLocks/>
          </p:cNvSpPr>
          <p:nvPr/>
        </p:nvSpPr>
        <p:spPr>
          <a:xfrm>
            <a:off x="904777" y="727969"/>
            <a:ext cx="9321552" cy="6451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PCB Design of valves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82EC06-D157-4A8B-B6F6-D2AEEB5EBBFD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821577" y="1515744"/>
            <a:ext cx="6544492" cy="442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27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62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0010E-C3AB-49B5-93EB-5A21555A18FE}"/>
              </a:ext>
            </a:extLst>
          </p:cNvPr>
          <p:cNvSpPr txBox="1">
            <a:spLocks/>
          </p:cNvSpPr>
          <p:nvPr/>
        </p:nvSpPr>
        <p:spPr>
          <a:xfrm>
            <a:off x="904777" y="727969"/>
            <a:ext cx="9321552" cy="6451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Relay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82EC06-D157-4A8B-B6F6-D2AEEB5EBBFD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04777" y="1582341"/>
            <a:ext cx="981982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An electrical switch that operates electromagnet.</a:t>
            </a:r>
          </a:p>
          <a:p>
            <a:r>
              <a:rPr lang="en-GB" sz="2400" dirty="0"/>
              <a:t>That electromagnet can be activated by giving a separate low-power signal from a microcontroller and when it is activated, the electromagnet pulls to either open or close another circuit. </a:t>
            </a:r>
          </a:p>
          <a:p>
            <a:r>
              <a:rPr lang="en-GB" sz="2400" dirty="0"/>
              <a:t>Simply relays can control one electric circuit by using another circuit. </a:t>
            </a:r>
          </a:p>
          <a:p>
            <a:endParaRPr lang="en-GB" sz="2400" dirty="0"/>
          </a:p>
          <a:p>
            <a:r>
              <a:rPr lang="en-GB" sz="2400" dirty="0"/>
              <a:t>Pin diagram </a:t>
            </a:r>
          </a:p>
          <a:p>
            <a:endParaRPr lang="en-GB" sz="2400" dirty="0"/>
          </a:p>
          <a:p>
            <a:r>
              <a:rPr lang="en-GB" sz="2400" dirty="0"/>
              <a:t>normally open (NO)</a:t>
            </a:r>
          </a:p>
          <a:p>
            <a:r>
              <a:rPr lang="en-GB" sz="2400" dirty="0"/>
              <a:t>normally closed (NO)</a:t>
            </a:r>
          </a:p>
          <a:p>
            <a:r>
              <a:rPr lang="en-GB" sz="2400" dirty="0"/>
              <a:t>Common pin. </a:t>
            </a:r>
          </a:p>
          <a:p>
            <a:r>
              <a:rPr lang="en-GB" sz="2400" dirty="0"/>
              <a:t>Apart from that coil pin is there.  </a:t>
            </a:r>
          </a:p>
        </p:txBody>
      </p:sp>
      <p:pic>
        <p:nvPicPr>
          <p:cNvPr id="1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5982788" y="4336869"/>
            <a:ext cx="2803575" cy="159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897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63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10010E-C3AB-49B5-93EB-5A21555A18FE}"/>
              </a:ext>
            </a:extLst>
          </p:cNvPr>
          <p:cNvSpPr txBox="1">
            <a:spLocks/>
          </p:cNvSpPr>
          <p:nvPr/>
        </p:nvSpPr>
        <p:spPr>
          <a:xfrm>
            <a:off x="904777" y="727969"/>
            <a:ext cx="9321552" cy="6451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Relay module</a:t>
            </a:r>
            <a:endParaRPr lang="en-US" sz="3600" dirty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82EC06-D157-4A8B-B6F6-D2AEEB5EBBFD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063930" y="1985554"/>
            <a:ext cx="7785463" cy="37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84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Thank You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189F0B-F73B-4B87-BB03-5E469FFED44E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4C269C-84ED-42E5-8C97-75A06454480B}"/>
              </a:ext>
            </a:extLst>
          </p:cNvPr>
          <p:cNvSpPr/>
          <p:nvPr/>
        </p:nvSpPr>
        <p:spPr>
          <a:xfrm>
            <a:off x="574045" y="271244"/>
            <a:ext cx="5755734" cy="6344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Our objectives</a:t>
            </a:r>
          </a:p>
          <a:p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 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To overcome the limitations of traditional methods.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To bring an innovative Kithul Treacle and Jaggery making machine to the market.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To reduce the time and energy wastage of users.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To meet customer’s expectations by providing well-performing, easy to operate the machine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To easily operate the Kithul Treacle and Jaggery-making machine simply with a keypad.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To let anyone make Kithul Treacle and Jaggery at home easily.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2C6DB4-BF2C-452D-AC4A-CA136F6CCF91}"/>
              </a:ext>
            </a:extLst>
          </p:cNvPr>
          <p:cNvSpPr/>
          <p:nvPr/>
        </p:nvSpPr>
        <p:spPr>
          <a:xfrm>
            <a:off x="10431262" y="6335406"/>
            <a:ext cx="1217787" cy="3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893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2">
            <a:extLst>
              <a:ext uri="{FF2B5EF4-FFF2-40B4-BE49-F238E27FC236}">
                <a16:creationId xmlns:a16="http://schemas.microsoft.com/office/drawing/2014/main" id="{B65F6848-7F53-4529-9948-84C3F83D466A}"/>
              </a:ext>
            </a:extLst>
          </p:cNvPr>
          <p:cNvSpPr txBox="1">
            <a:spLocks/>
          </p:cNvSpPr>
          <p:nvPr/>
        </p:nvSpPr>
        <p:spPr bwMode="gray">
          <a:xfrm>
            <a:off x="946783" y="214112"/>
            <a:ext cx="3438785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Proposed solution</a:t>
            </a:r>
          </a:p>
        </p:txBody>
      </p:sp>
      <p:pic>
        <p:nvPicPr>
          <p:cNvPr id="53" name="Picture 52"/>
          <p:cNvPicPr/>
          <p:nvPr/>
        </p:nvPicPr>
        <p:blipFill>
          <a:blip r:embed="rId3"/>
          <a:stretch>
            <a:fillRect/>
          </a:stretch>
        </p:blipFill>
        <p:spPr>
          <a:xfrm>
            <a:off x="796834" y="1051678"/>
            <a:ext cx="10868297" cy="564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20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3753C-E9B8-4AED-85DB-BD043CD2A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559" y="227724"/>
            <a:ext cx="9321552" cy="1632147"/>
          </a:xfrm>
        </p:spPr>
        <p:txBody>
          <a:bodyPr/>
          <a:lstStyle/>
          <a:p>
            <a:pPr algn="l"/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Design  of  the  solution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C54C45-0AB2-41A2-82CE-16B2A6E19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889" y="1499587"/>
            <a:ext cx="9531477" cy="4981113"/>
          </a:xfrm>
          <a:prstGeom prst="rect">
            <a:avLst/>
          </a:prstGeom>
        </p:spPr>
      </p:pic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E47A06E0-3AF0-4A90-BCC8-E00140095236}"/>
              </a:ext>
            </a:extLst>
          </p:cNvPr>
          <p:cNvSpPr/>
          <p:nvPr/>
        </p:nvSpPr>
        <p:spPr>
          <a:xfrm>
            <a:off x="5099514" y="1642369"/>
            <a:ext cx="1203631" cy="43500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kern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Filtering Valve 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AE97B3-1EEC-4D22-BBFC-4FFF6AAB1400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003456" y="2077374"/>
            <a:ext cx="697874" cy="68358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486CDE2-DB75-43CA-A76B-A9F384C54B0D}"/>
              </a:ext>
            </a:extLst>
          </p:cNvPr>
          <p:cNvSpPr/>
          <p:nvPr/>
        </p:nvSpPr>
        <p:spPr>
          <a:xfrm>
            <a:off x="4957736" y="2760956"/>
            <a:ext cx="45719" cy="2396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8">
            <a:extLst>
              <a:ext uri="{FF2B5EF4-FFF2-40B4-BE49-F238E27FC236}">
                <a16:creationId xmlns:a16="http://schemas.microsoft.com/office/drawing/2014/main" id="{CBE1BEDA-E9F8-44BE-A529-70FE7BB1A9BE}"/>
              </a:ext>
            </a:extLst>
          </p:cNvPr>
          <p:cNvSpPr/>
          <p:nvPr/>
        </p:nvSpPr>
        <p:spPr>
          <a:xfrm>
            <a:off x="2061913" y="2197963"/>
            <a:ext cx="1406338" cy="44240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100" kern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Buzzer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478EFD-336A-4306-BB06-928000E38661}"/>
              </a:ext>
            </a:extLst>
          </p:cNvPr>
          <p:cNvCxnSpPr>
            <a:cxnSpLocks/>
          </p:cNvCxnSpPr>
          <p:nvPr/>
        </p:nvCxnSpPr>
        <p:spPr>
          <a:xfrm flipV="1">
            <a:off x="3481581" y="2325189"/>
            <a:ext cx="363641" cy="9397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59FA3EB-B8E7-42FB-A80C-779BBF052FB1}"/>
              </a:ext>
            </a:extLst>
          </p:cNvPr>
          <p:cNvSpPr/>
          <p:nvPr/>
        </p:nvSpPr>
        <p:spPr>
          <a:xfrm>
            <a:off x="3858552" y="2197963"/>
            <a:ext cx="125619" cy="161857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1065599-A93E-4D4B-BF89-20C0E8E32F0E}"/>
              </a:ext>
            </a:extLst>
          </p:cNvPr>
          <p:cNvSpPr txBox="1">
            <a:spLocks/>
          </p:cNvSpPr>
          <p:nvPr/>
        </p:nvSpPr>
        <p:spPr>
          <a:xfrm>
            <a:off x="1428559" y="241110"/>
            <a:ext cx="9321552" cy="16321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Design  of  the  solution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324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Theme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73322_Rose suite pitch deck_RVA_v3" id="{A1173EBD-D547-46AD-95A9-9B7E4968ED1F}" vid="{F580D4A0-499F-4E77-AB0C-FFDC165FCD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4342EA1-02DE-432C-B535-038F595FE8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B9686E-60BB-426D-9902-B37A45317C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78E46C-0F2F-4D8F-8685-D890AF38A480}">
  <ds:schemaRefs>
    <ds:schemaRef ds:uri="http://purl.org/dc/elements/1.1/"/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pitch deck</Template>
  <TotalTime>0</TotalTime>
  <Words>2469</Words>
  <Application>Microsoft Office PowerPoint</Application>
  <PresentationFormat>Widescreen</PresentationFormat>
  <Paragraphs>561</Paragraphs>
  <Slides>64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7" baseType="lpstr">
      <vt:lpstr>Arial</vt:lpstr>
      <vt:lpstr>Arial Black</vt:lpstr>
      <vt:lpstr>Calibri</vt:lpstr>
      <vt:lpstr>Consolas</vt:lpstr>
      <vt:lpstr>Corbel</vt:lpstr>
      <vt:lpstr>Gill Sans MT</vt:lpstr>
      <vt:lpstr>Roboto</vt:lpstr>
      <vt:lpstr>Segoe UI</vt:lpstr>
      <vt:lpstr>Segoe UI Emoji</vt:lpstr>
      <vt:lpstr>Symbol</vt:lpstr>
      <vt:lpstr>Times New Roman</vt:lpstr>
      <vt:lpstr>Wingdings</vt:lpstr>
      <vt:lpstr>Office Theme</vt:lpstr>
      <vt:lpstr>Kithul Treacle and Kithul jaggery  Maker</vt:lpstr>
      <vt:lpstr>PowerPoint Presentation</vt:lpstr>
      <vt:lpstr>Outline</vt:lpstr>
      <vt:lpstr>PowerPoint Presentation</vt:lpstr>
      <vt:lpstr>PowerPoint Presentation</vt:lpstr>
      <vt:lpstr>Aim </vt:lpstr>
      <vt:lpstr>PowerPoint Presentation</vt:lpstr>
      <vt:lpstr>PowerPoint Presentation</vt:lpstr>
      <vt:lpstr>Design  of  the  solution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2022-05-22T15:39:45Z</dcterms:created>
  <dcterms:modified xsi:type="dcterms:W3CDTF">2022-09-19T13:42:34Z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